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9"/>
  </p:notesMasterIdLst>
  <p:sldIdLst>
    <p:sldId id="257" r:id="rId2"/>
    <p:sldId id="1883" r:id="rId3"/>
    <p:sldId id="713" r:id="rId4"/>
    <p:sldId id="1753" r:id="rId5"/>
    <p:sldId id="1867" r:id="rId6"/>
    <p:sldId id="1754" r:id="rId7"/>
    <p:sldId id="1868" r:id="rId8"/>
    <p:sldId id="1749" r:id="rId9"/>
    <p:sldId id="1809" r:id="rId10"/>
    <p:sldId id="1811" r:id="rId11"/>
    <p:sldId id="1812" r:id="rId12"/>
    <p:sldId id="1810" r:id="rId13"/>
    <p:sldId id="1815" r:id="rId14"/>
    <p:sldId id="1829" r:id="rId15"/>
    <p:sldId id="1834" r:id="rId16"/>
    <p:sldId id="1833" r:id="rId17"/>
    <p:sldId id="1826" r:id="rId18"/>
    <p:sldId id="1827" r:id="rId19"/>
    <p:sldId id="1830" r:id="rId20"/>
    <p:sldId id="1828" r:id="rId21"/>
    <p:sldId id="1835" r:id="rId22"/>
    <p:sldId id="1845" r:id="rId23"/>
    <p:sldId id="1825" r:id="rId24"/>
    <p:sldId id="1847" r:id="rId25"/>
    <p:sldId id="1844" r:id="rId26"/>
    <p:sldId id="1869" r:id="rId27"/>
    <p:sldId id="1846" r:id="rId28"/>
    <p:sldId id="1848" r:id="rId29"/>
    <p:sldId id="1870" r:id="rId30"/>
    <p:sldId id="1836" r:id="rId31"/>
    <p:sldId id="1850" r:id="rId32"/>
    <p:sldId id="1851" r:id="rId33"/>
    <p:sldId id="1859" r:id="rId34"/>
    <p:sldId id="1862" r:id="rId35"/>
    <p:sldId id="1860" r:id="rId36"/>
    <p:sldId id="1861" r:id="rId37"/>
    <p:sldId id="1839" r:id="rId38"/>
    <p:sldId id="1808" r:id="rId39"/>
    <p:sldId id="1840" r:id="rId40"/>
    <p:sldId id="1841" r:id="rId41"/>
    <p:sldId id="1842" r:id="rId42"/>
    <p:sldId id="1871" r:id="rId43"/>
    <p:sldId id="1873" r:id="rId44"/>
    <p:sldId id="1806" r:id="rId45"/>
    <p:sldId id="1872" r:id="rId46"/>
    <p:sldId id="1875" r:id="rId47"/>
    <p:sldId id="1876" r:id="rId48"/>
    <p:sldId id="1877" r:id="rId49"/>
    <p:sldId id="1878" r:id="rId50"/>
    <p:sldId id="1879" r:id="rId51"/>
    <p:sldId id="1880" r:id="rId52"/>
    <p:sldId id="1882" r:id="rId53"/>
    <p:sldId id="1864" r:id="rId54"/>
    <p:sldId id="1865" r:id="rId55"/>
    <p:sldId id="1874" r:id="rId56"/>
    <p:sldId id="1800"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5" autoAdjust="0"/>
    <p:restoredTop sz="95796" autoAdjust="0"/>
  </p:normalViewPr>
  <p:slideViewPr>
    <p:cSldViewPr snapToGrid="0">
      <p:cViewPr varScale="1">
        <p:scale>
          <a:sx n="112" d="100"/>
          <a:sy n="112"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4CF2D-6872-4730-8D02-61A93A3F5357}" type="datetimeFigureOut">
              <a:rPr lang="en-GB" smtClean="0"/>
              <a:t>04/02/2024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1465A-9B3D-44C4-BECD-74054302E1AD}" type="slidenum">
              <a:rPr lang="en-GB" smtClean="0"/>
              <a:t>‹#›</a:t>
            </a:fld>
            <a:endParaRPr lang="en-GB"/>
          </a:p>
        </p:txBody>
      </p:sp>
    </p:spTree>
    <p:extLst>
      <p:ext uri="{BB962C8B-B14F-4D97-AF65-F5344CB8AC3E}">
        <p14:creationId xmlns:p14="http://schemas.microsoft.com/office/powerpoint/2010/main" val="4744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extLst>
      <p:ext uri="{BB962C8B-B14F-4D97-AF65-F5344CB8AC3E}">
        <p14:creationId xmlns:p14="http://schemas.microsoft.com/office/powerpoint/2010/main" val="364294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19</a:t>
            </a:fld>
            <a:endParaRPr lang="en-GB"/>
          </a:p>
        </p:txBody>
      </p:sp>
    </p:spTree>
    <p:extLst>
      <p:ext uri="{BB962C8B-B14F-4D97-AF65-F5344CB8AC3E}">
        <p14:creationId xmlns:p14="http://schemas.microsoft.com/office/powerpoint/2010/main" val="3869514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22</a:t>
            </a:fld>
            <a:endParaRPr lang="en-GB"/>
          </a:p>
        </p:txBody>
      </p:sp>
    </p:spTree>
    <p:extLst>
      <p:ext uri="{BB962C8B-B14F-4D97-AF65-F5344CB8AC3E}">
        <p14:creationId xmlns:p14="http://schemas.microsoft.com/office/powerpoint/2010/main" val="2547852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23</a:t>
            </a:fld>
            <a:endParaRPr lang="en-GB"/>
          </a:p>
        </p:txBody>
      </p:sp>
    </p:spTree>
    <p:extLst>
      <p:ext uri="{BB962C8B-B14F-4D97-AF65-F5344CB8AC3E}">
        <p14:creationId xmlns:p14="http://schemas.microsoft.com/office/powerpoint/2010/main" val="153448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Visual data displays have become far more common and elaborate as the power of computer graphics has evolved.  But it would be a mistake to assume that displaying data visually is a new thing.  One early author who made extensive use of data graphics was the economist William </a:t>
            </a:r>
            <a:r>
              <a:rPr lang="en-GB" dirty="0" err="1"/>
              <a:t>Playfair</a:t>
            </a:r>
            <a:r>
              <a:rPr lang="en-GB" dirty="0"/>
              <a:t> in the 1780s.  Here you have an example of one of his bar charts, showing exports/imports of different commodities from and into Scotland.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William </a:t>
            </a:r>
            <a:r>
              <a:rPr lang="en-GB" dirty="0" err="1"/>
              <a:t>Playfair</a:t>
            </a:r>
            <a:r>
              <a:rPr lang="en-GB" dirty="0"/>
              <a:t> (1786): Exports and Imports of Scotland to and from different parts for one Year from Christmas 1780 to Christmas 1781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24</a:t>
            </a:fld>
            <a:endParaRPr lang="en-GB"/>
          </a:p>
        </p:txBody>
      </p:sp>
    </p:spTree>
    <p:extLst>
      <p:ext uri="{BB962C8B-B14F-4D97-AF65-F5344CB8AC3E}">
        <p14:creationId xmlns:p14="http://schemas.microsoft.com/office/powerpoint/2010/main" val="1681157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25</a:t>
            </a:fld>
            <a:endParaRPr lang="en-GB"/>
          </a:p>
        </p:txBody>
      </p:sp>
    </p:spTree>
    <p:extLst>
      <p:ext uri="{BB962C8B-B14F-4D97-AF65-F5344CB8AC3E}">
        <p14:creationId xmlns:p14="http://schemas.microsoft.com/office/powerpoint/2010/main" val="4077572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Polar chart by </a:t>
            </a:r>
            <a:r>
              <a:rPr lang="en-GB" dirty="0">
                <a:hlinkClick r:id="rId3" tooltip="Florence Nightingale"/>
              </a:rPr>
              <a:t>Florence Nightingale</a:t>
            </a:r>
            <a:r>
              <a:rPr lang="en-GB" dirty="0"/>
              <a:t>, 1858</a:t>
            </a:r>
          </a:p>
          <a:p>
            <a:endParaRPr lang="en-GB" dirty="0"/>
          </a:p>
          <a:p>
            <a:r>
              <a:rPr lang="en-GB" dirty="0"/>
              <a:t>Florence Nightingale (1858)</a:t>
            </a:r>
            <a:r>
              <a:rPr lang="en-GB" i="0" dirty="0"/>
              <a:t>: Diagram of the causes of mortality in the army in the East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Another fairly early user of statistical graphics was Florence Nightingale.  She is best known as a pioneer in nursing, but she also did extensive statistical work on disease incidence in the British army during the Crimean War.  This is one of her graphs.  This kind of graph is sometimes known as a rose plot, and it is a variant of the better known pie chart, which we shall meet shortly.</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26</a:t>
            </a:fld>
            <a:endParaRPr lang="en-GB"/>
          </a:p>
        </p:txBody>
      </p:sp>
    </p:spTree>
    <p:extLst>
      <p:ext uri="{BB962C8B-B14F-4D97-AF65-F5344CB8AC3E}">
        <p14:creationId xmlns:p14="http://schemas.microsoft.com/office/powerpoint/2010/main" val="39875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27</a:t>
            </a:fld>
            <a:endParaRPr lang="en-GB"/>
          </a:p>
        </p:txBody>
      </p:sp>
    </p:spTree>
    <p:extLst>
      <p:ext uri="{BB962C8B-B14F-4D97-AF65-F5344CB8AC3E}">
        <p14:creationId xmlns:p14="http://schemas.microsoft.com/office/powerpoint/2010/main" val="1293042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28</a:t>
            </a:fld>
            <a:endParaRPr lang="en-GB"/>
          </a:p>
        </p:txBody>
      </p:sp>
    </p:spTree>
    <p:extLst>
      <p:ext uri="{BB962C8B-B14F-4D97-AF65-F5344CB8AC3E}">
        <p14:creationId xmlns:p14="http://schemas.microsoft.com/office/powerpoint/2010/main" val="320007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29</a:t>
            </a:fld>
            <a:endParaRPr lang="en-GB"/>
          </a:p>
        </p:txBody>
      </p:sp>
    </p:spTree>
    <p:extLst>
      <p:ext uri="{BB962C8B-B14F-4D97-AF65-F5344CB8AC3E}">
        <p14:creationId xmlns:p14="http://schemas.microsoft.com/office/powerpoint/2010/main" val="69133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it from different ways, from different perspectives, finer and coarser levels.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30</a:t>
            </a:fld>
            <a:endParaRPr lang="en-GB"/>
          </a:p>
        </p:txBody>
      </p:sp>
    </p:spTree>
    <p:extLst>
      <p:ext uri="{BB962C8B-B14F-4D97-AF65-F5344CB8AC3E}">
        <p14:creationId xmlns:p14="http://schemas.microsoft.com/office/powerpoint/2010/main" val="280828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D41465A-9B3D-44C4-BECD-74054302E1AD}" type="slidenum">
              <a:rPr lang="en-GB" smtClean="0"/>
              <a:t>3</a:t>
            </a:fld>
            <a:endParaRPr lang="en-GB"/>
          </a:p>
        </p:txBody>
      </p:sp>
    </p:spTree>
    <p:extLst>
      <p:ext uri="{BB962C8B-B14F-4D97-AF65-F5344CB8AC3E}">
        <p14:creationId xmlns:p14="http://schemas.microsoft.com/office/powerpoint/2010/main" val="6811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33</a:t>
            </a:fld>
            <a:endParaRPr lang="en-GB"/>
          </a:p>
        </p:txBody>
      </p:sp>
    </p:spTree>
    <p:extLst>
      <p:ext uri="{BB962C8B-B14F-4D97-AF65-F5344CB8AC3E}">
        <p14:creationId xmlns:p14="http://schemas.microsoft.com/office/powerpoint/2010/main" val="3380496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now going to take a look at some of the commoner types of graphs in quantitative research.  We’ll see what they are used for, and consider (where relevant) some of the issues for and against them.</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39</a:t>
            </a:fld>
            <a:endParaRPr lang="en-GB"/>
          </a:p>
        </p:txBody>
      </p:sp>
    </p:spTree>
    <p:extLst>
      <p:ext uri="{BB962C8B-B14F-4D97-AF65-F5344CB8AC3E}">
        <p14:creationId xmlns:p14="http://schemas.microsoft.com/office/powerpoint/2010/main" val="1249346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41</a:t>
            </a:fld>
            <a:endParaRPr lang="en-GB"/>
          </a:p>
        </p:txBody>
      </p:sp>
    </p:spTree>
    <p:extLst>
      <p:ext uri="{BB962C8B-B14F-4D97-AF65-F5344CB8AC3E}">
        <p14:creationId xmlns:p14="http://schemas.microsoft.com/office/powerpoint/2010/main" val="260755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42</a:t>
            </a:fld>
            <a:endParaRPr lang="en-GB"/>
          </a:p>
        </p:txBody>
      </p:sp>
    </p:spTree>
    <p:extLst>
      <p:ext uri="{BB962C8B-B14F-4D97-AF65-F5344CB8AC3E}">
        <p14:creationId xmlns:p14="http://schemas.microsoft.com/office/powerpoint/2010/main" val="3727546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43</a:t>
            </a:fld>
            <a:endParaRPr lang="en-GB"/>
          </a:p>
        </p:txBody>
      </p:sp>
    </p:spTree>
    <p:extLst>
      <p:ext uri="{BB962C8B-B14F-4D97-AF65-F5344CB8AC3E}">
        <p14:creationId xmlns:p14="http://schemas.microsoft.com/office/powerpoint/2010/main" val="277488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difference in y axis limits</a:t>
            </a:r>
          </a:p>
        </p:txBody>
      </p:sp>
      <p:sp>
        <p:nvSpPr>
          <p:cNvPr id="4" name="Slide Number Placeholder 3"/>
          <p:cNvSpPr>
            <a:spLocks noGrp="1"/>
          </p:cNvSpPr>
          <p:nvPr>
            <p:ph type="sldNum" sz="quarter" idx="5"/>
          </p:nvPr>
        </p:nvSpPr>
        <p:spPr/>
        <p:txBody>
          <a:bodyPr/>
          <a:lstStyle/>
          <a:p>
            <a:fld id="{4D41465A-9B3D-44C4-BECD-74054302E1AD}" type="slidenum">
              <a:rPr lang="en-GB" smtClean="0"/>
              <a:t>44</a:t>
            </a:fld>
            <a:endParaRPr lang="en-GB"/>
          </a:p>
        </p:txBody>
      </p:sp>
    </p:spTree>
    <p:extLst>
      <p:ext uri="{BB962C8B-B14F-4D97-AF65-F5344CB8AC3E}">
        <p14:creationId xmlns:p14="http://schemas.microsoft.com/office/powerpoint/2010/main" val="1456901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45</a:t>
            </a:fld>
            <a:endParaRPr lang="en-GB"/>
          </a:p>
        </p:txBody>
      </p:sp>
    </p:spTree>
    <p:extLst>
      <p:ext uri="{BB962C8B-B14F-4D97-AF65-F5344CB8AC3E}">
        <p14:creationId xmlns:p14="http://schemas.microsoft.com/office/powerpoint/2010/main" val="3065664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considering whether or how to include graphical displays in your own work, it is important to think about the practicalities.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may seem obvious, but make sure that your choice of graphic is appropriate for both the variable type (continuous vs. discrete) and the kind of information that you want to show (e.g. distribution shape, proportional frequencies, interaction of two variables, time series, etc.).</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46</a:t>
            </a:fld>
            <a:endParaRPr lang="en-GB"/>
          </a:p>
        </p:txBody>
      </p:sp>
    </p:spTree>
    <p:extLst>
      <p:ext uri="{BB962C8B-B14F-4D97-AF65-F5344CB8AC3E}">
        <p14:creationId xmlns:p14="http://schemas.microsoft.com/office/powerpoint/2010/main" val="857439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47</a:t>
            </a:fld>
            <a:endParaRPr lang="en-GB"/>
          </a:p>
        </p:txBody>
      </p:sp>
    </p:spTree>
    <p:extLst>
      <p:ext uri="{BB962C8B-B14F-4D97-AF65-F5344CB8AC3E}">
        <p14:creationId xmlns:p14="http://schemas.microsoft.com/office/powerpoint/2010/main" val="2992267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53</a:t>
            </a:fld>
            <a:endParaRPr lang="en-GB"/>
          </a:p>
        </p:txBody>
      </p:sp>
    </p:spTree>
    <p:extLst>
      <p:ext uri="{BB962C8B-B14F-4D97-AF65-F5344CB8AC3E}">
        <p14:creationId xmlns:p14="http://schemas.microsoft.com/office/powerpoint/2010/main" val="155203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4</a:t>
            </a:fld>
            <a:endParaRPr lang="en-GB"/>
          </a:p>
        </p:txBody>
      </p:sp>
    </p:spTree>
    <p:extLst>
      <p:ext uri="{BB962C8B-B14F-4D97-AF65-F5344CB8AC3E}">
        <p14:creationId xmlns:p14="http://schemas.microsoft.com/office/powerpoint/2010/main" val="3606521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54</a:t>
            </a:fld>
            <a:endParaRPr lang="en-GB"/>
          </a:p>
        </p:txBody>
      </p:sp>
    </p:spTree>
    <p:extLst>
      <p:ext uri="{BB962C8B-B14F-4D97-AF65-F5344CB8AC3E}">
        <p14:creationId xmlns:p14="http://schemas.microsoft.com/office/powerpoint/2010/main" val="2767860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week, we will do our first steps in R. Please work through the following handout at your own pace.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Three important things to remember:</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complete the handout, please type the commands in your computer. (The commands are highlighted in the document below.) That is, </a:t>
            </a:r>
            <a:r>
              <a:rPr lang="en-US" sz="1200" b="1" kern="1200" dirty="0">
                <a:solidFill>
                  <a:schemeClr val="tx1"/>
                </a:solidFill>
                <a:effectLst/>
                <a:latin typeface="+mn-lt"/>
                <a:ea typeface="+mn-ea"/>
                <a:cs typeface="+mn-cs"/>
              </a:rPr>
              <a:t>don’t just read the commands on the paper, please type every single one of them</a:t>
            </a:r>
            <a:r>
              <a:rPr lang="en-US" sz="1200" kern="1200" dirty="0">
                <a:solidFill>
                  <a:schemeClr val="tx1"/>
                </a:solidFill>
                <a:effectLst/>
                <a:latin typeface="+mn-lt"/>
                <a:ea typeface="+mn-ea"/>
                <a:cs typeface="+mn-cs"/>
              </a:rPr>
              <a:t>. This is really important: Learning to program is like practicing a conversation in a new language. You will improve gradually, but only if you practice.</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you’re stuck with something, please write down your questions (to share later in class) and </a:t>
            </a:r>
            <a:r>
              <a:rPr lang="en-US" sz="1200" b="1" kern="1200" dirty="0">
                <a:solidFill>
                  <a:schemeClr val="tx1"/>
                </a:solidFill>
                <a:effectLst/>
                <a:latin typeface="+mn-lt"/>
                <a:ea typeface="+mn-ea"/>
                <a:cs typeface="+mn-cs"/>
              </a:rPr>
              <a:t>try to solve the problem</a:t>
            </a:r>
            <a:r>
              <a:rPr lang="en-US" sz="1200" kern="1200" dirty="0">
                <a:solidFill>
                  <a:schemeClr val="tx1"/>
                </a:solidFill>
                <a:effectLst/>
                <a:latin typeface="+mn-lt"/>
                <a:ea typeface="+mn-ea"/>
                <a:cs typeface="+mn-cs"/>
              </a:rPr>
              <a:t>. Please ask your group members for support and, conversely, if another student is stuck, please try to help them out, too. This way, we develop a supportive learning environment that benefits everybody. In addition, get used to the Help pages in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and start finding solutions online (discussion forums, online textbooks, etc.). This is really important, too. You will only really know how to do quantitative research and statistical analyses when you are doing your own research and dealing with your own data. At that point, you need to be sufficiently autonomous to solve problems, otherwise you will end up making very slow progress in your PhD.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Finally, if you don’t complete the handout in class, </a:t>
            </a:r>
            <a:r>
              <a:rPr lang="en-US" sz="1200" b="1" kern="1200" dirty="0">
                <a:solidFill>
                  <a:schemeClr val="tx1"/>
                </a:solidFill>
                <a:effectLst/>
                <a:latin typeface="+mn-lt"/>
                <a:ea typeface="+mn-ea"/>
                <a:cs typeface="+mn-cs"/>
              </a:rPr>
              <a:t>please complete the handout at home</a:t>
            </a:r>
            <a:r>
              <a:rPr lang="en-US" sz="1200" kern="1200" dirty="0">
                <a:solidFill>
                  <a:schemeClr val="tx1"/>
                </a:solidFill>
                <a:effectLst/>
                <a:latin typeface="+mn-lt"/>
                <a:ea typeface="+mn-ea"/>
                <a:cs typeface="+mn-cs"/>
              </a:rPr>
              <a:t>. This is important as </a:t>
            </a:r>
            <a:r>
              <a:rPr lang="en-US" sz="1200" b="1" kern="1200" dirty="0">
                <a:solidFill>
                  <a:schemeClr val="tx1"/>
                </a:solidFill>
                <a:effectLst/>
                <a:latin typeface="+mn-lt"/>
                <a:ea typeface="+mn-ea"/>
                <a:cs typeface="+mn-cs"/>
              </a:rPr>
              <a:t>we will assume that you know the material covered in this handout</a:t>
            </a:r>
            <a:r>
              <a:rPr lang="en-US" sz="1200" kern="1200" dirty="0">
                <a:solidFill>
                  <a:schemeClr val="tx1"/>
                </a:solidFill>
                <a:effectLst/>
                <a:latin typeface="+mn-lt"/>
                <a:ea typeface="+mn-ea"/>
                <a:cs typeface="+mn-cs"/>
              </a:rPr>
              <a:t>. And again, the more you practice the better, so completing these handouts at home is important.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55</a:t>
            </a:fld>
            <a:endParaRPr lang="en-GB"/>
          </a:p>
        </p:txBody>
      </p:sp>
    </p:spTree>
    <p:extLst>
      <p:ext uri="{BB962C8B-B14F-4D97-AF65-F5344CB8AC3E}">
        <p14:creationId xmlns:p14="http://schemas.microsoft.com/office/powerpoint/2010/main" val="62126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8</a:t>
            </a:fld>
            <a:endParaRPr lang="en-GB"/>
          </a:p>
        </p:txBody>
      </p:sp>
    </p:spTree>
    <p:extLst>
      <p:ext uri="{BB962C8B-B14F-4D97-AF65-F5344CB8AC3E}">
        <p14:creationId xmlns:p14="http://schemas.microsoft.com/office/powerpoint/2010/main" val="172478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9</a:t>
            </a:fld>
            <a:endParaRPr lang="en-GB"/>
          </a:p>
        </p:txBody>
      </p:sp>
    </p:spTree>
    <p:extLst>
      <p:ext uri="{BB962C8B-B14F-4D97-AF65-F5344CB8AC3E}">
        <p14:creationId xmlns:p14="http://schemas.microsoft.com/office/powerpoint/2010/main" val="225585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10</a:t>
            </a:fld>
            <a:endParaRPr lang="en-GB"/>
          </a:p>
        </p:txBody>
      </p:sp>
    </p:spTree>
    <p:extLst>
      <p:ext uri="{BB962C8B-B14F-4D97-AF65-F5344CB8AC3E}">
        <p14:creationId xmlns:p14="http://schemas.microsoft.com/office/powerpoint/2010/main" val="334372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This requires two things:</a:t>
            </a:r>
          </a:p>
          <a:p>
            <a:pPr marL="514350" indent="-514350">
              <a:buFont typeface="+mj-lt"/>
              <a:buAutoNum type="arabicPeriod"/>
            </a:pPr>
            <a:r>
              <a:rPr lang="en-GB" b="0" dirty="0" err="1"/>
              <a:t>Skepticism</a:t>
            </a:r>
            <a:r>
              <a:rPr lang="en-GB" b="0" dirty="0"/>
              <a:t> (towards measures which summarize data as they can conceal or misrepresent)</a:t>
            </a:r>
          </a:p>
          <a:p>
            <a:pPr marL="514350" indent="-514350">
              <a:buFont typeface="+mj-lt"/>
              <a:buAutoNum type="arabicPeriod"/>
            </a:pPr>
            <a:r>
              <a:rPr lang="en-GB" b="0" dirty="0"/>
              <a:t>Openness (to unanticipated patterns in the data)</a:t>
            </a:r>
          </a:p>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11</a:t>
            </a:fld>
            <a:endParaRPr lang="en-GB"/>
          </a:p>
        </p:txBody>
      </p:sp>
    </p:spTree>
    <p:extLst>
      <p:ext uri="{BB962C8B-B14F-4D97-AF65-F5344CB8AC3E}">
        <p14:creationId xmlns:p14="http://schemas.microsoft.com/office/powerpoint/2010/main" val="325865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2F0C5-9915-4C9D-B9C1-C3246B8D4C90}" type="slidenum">
              <a:rPr lang="en-GB" smtClean="0"/>
              <a:t>16</a:t>
            </a:fld>
            <a:endParaRPr lang="en-GB"/>
          </a:p>
        </p:txBody>
      </p:sp>
    </p:spTree>
    <p:extLst>
      <p:ext uri="{BB962C8B-B14F-4D97-AF65-F5344CB8AC3E}">
        <p14:creationId xmlns:p14="http://schemas.microsoft.com/office/powerpoint/2010/main" val="246071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about enhanced understanding</a:t>
            </a:r>
          </a:p>
          <a:p>
            <a:endParaRPr lang="en-GB" dirty="0"/>
          </a:p>
          <a:p>
            <a:r>
              <a:rPr lang="en-GB" dirty="0"/>
              <a:t>First for our own understanding</a:t>
            </a:r>
          </a:p>
          <a:p>
            <a:r>
              <a:rPr lang="en-GB" dirty="0"/>
              <a:t>and then for improving the understanding of everyone else</a:t>
            </a:r>
          </a:p>
        </p:txBody>
      </p:sp>
      <p:sp>
        <p:nvSpPr>
          <p:cNvPr id="4" name="Slide Number Placeholder 3"/>
          <p:cNvSpPr>
            <a:spLocks noGrp="1"/>
          </p:cNvSpPr>
          <p:nvPr>
            <p:ph type="sldNum" sz="quarter" idx="5"/>
          </p:nvPr>
        </p:nvSpPr>
        <p:spPr/>
        <p:txBody>
          <a:bodyPr/>
          <a:lstStyle/>
          <a:p>
            <a:fld id="{4D41465A-9B3D-44C4-BECD-74054302E1AD}" type="slidenum">
              <a:rPr lang="en-GB" smtClean="0"/>
              <a:t>17</a:t>
            </a:fld>
            <a:endParaRPr lang="en-GB"/>
          </a:p>
        </p:txBody>
      </p:sp>
    </p:spTree>
    <p:extLst>
      <p:ext uri="{BB962C8B-B14F-4D97-AF65-F5344CB8AC3E}">
        <p14:creationId xmlns:p14="http://schemas.microsoft.com/office/powerpoint/2010/main" val="394723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527381" y="548680"/>
            <a:ext cx="9025003"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527051" y="1844676"/>
            <a:ext cx="11233579"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1769" y="668216"/>
            <a:ext cx="7120641" cy="1022473"/>
          </a:xfrm>
        </p:spPr>
        <p:txBody>
          <a:bodyPr>
            <a:normAutofit/>
          </a:bodyPr>
          <a:lstStyle>
            <a:lvl1pPr>
              <a:lnSpc>
                <a:spcPts val="3600"/>
              </a:lnSpc>
              <a:spcBef>
                <a:spcPts val="320"/>
              </a:spcBef>
              <a:defRPr sz="3400">
                <a:solidFill>
                  <a:srgbClr val="B5121B"/>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838200" y="2092572"/>
            <a:ext cx="10515600" cy="4014315"/>
          </a:xfrm>
        </p:spPr>
        <p:txBody>
          <a:bodyPr/>
          <a:lstStyle>
            <a:lvl1pPr>
              <a:spcBef>
                <a:spcPts val="960"/>
              </a:spcBef>
              <a:buClr>
                <a:srgbClr val="AEB4B9"/>
              </a:buClr>
              <a:defRPr sz="2600"/>
            </a:lvl1pPr>
            <a:lvl2pPr>
              <a:spcBef>
                <a:spcPts val="960"/>
              </a:spcBef>
              <a:buClr>
                <a:srgbClr val="AEB4B9"/>
              </a:buClr>
              <a:defRPr/>
            </a:lvl2pPr>
            <a:lvl3pPr>
              <a:buClr>
                <a:srgbClr val="AEB4B9"/>
              </a:buClr>
              <a:defRPr/>
            </a:lvl3pPr>
            <a:lvl4pPr>
              <a:buClr>
                <a:srgbClr val="AEB4B9"/>
              </a:buClr>
              <a:defRPr/>
            </a:lvl4pPr>
            <a:lvl5pPr>
              <a:buClr>
                <a:srgbClr val="AEB4B9"/>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368BAA43-A8BD-4E49-AC41-15EB71CFB7B7}"/>
              </a:ext>
            </a:extLst>
          </p:cNvPr>
          <p:cNvSpPr>
            <a:spLocks noGrp="1"/>
          </p:cNvSpPr>
          <p:nvPr>
            <p:ph type="sldNum" sz="quarter" idx="4"/>
          </p:nvPr>
        </p:nvSpPr>
        <p:spPr>
          <a:xfrm>
            <a:off x="7932409" y="6115679"/>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2" name="object 3">
            <a:extLst>
              <a:ext uri="{FF2B5EF4-FFF2-40B4-BE49-F238E27FC236}">
                <a16:creationId xmlns:a16="http://schemas.microsoft.com/office/drawing/2014/main" id="{DAB56063-C065-4615-AFC7-4C57FC339275}"/>
              </a:ext>
              <a:ext uri="{C183D7F6-B498-43B3-948B-1728B52AA6E4}">
                <adec:decorative xmlns:adec="http://schemas.microsoft.com/office/drawing/2017/decorative" val="1"/>
              </a:ext>
            </a:extLst>
          </p:cNvPr>
          <p:cNvSpPr/>
          <p:nvPr userDrawn="1"/>
        </p:nvSpPr>
        <p:spPr>
          <a:xfrm>
            <a:off x="842389" y="1858523"/>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spTree>
    <p:extLst>
      <p:ext uri="{BB962C8B-B14F-4D97-AF65-F5344CB8AC3E}">
        <p14:creationId xmlns:p14="http://schemas.microsoft.com/office/powerpoint/2010/main" val="27941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75D8C4-2991-4037-8748-66E7016A65DF}"/>
              </a:ext>
            </a:extLst>
          </p:cNvPr>
          <p:cNvSpPr>
            <a:spLocks noGrp="1"/>
          </p:cNvSpPr>
          <p:nvPr>
            <p:ph type="ctrTitle" hasCustomPrompt="1"/>
          </p:nvPr>
        </p:nvSpPr>
        <p:spPr>
          <a:xfrm>
            <a:off x="900940" y="2205022"/>
            <a:ext cx="9913240" cy="1399152"/>
          </a:xfrm>
        </p:spPr>
        <p:txBody>
          <a:bodyPr anchor="b">
            <a:normAutofit/>
          </a:bodyPr>
          <a:lstStyle>
            <a:lvl1pPr algn="l">
              <a:lnSpc>
                <a:spcPts val="3300"/>
              </a:lnSpc>
              <a:spcBef>
                <a:spcPts val="832"/>
              </a:spcBef>
              <a:defRPr sz="4500">
                <a:solidFill>
                  <a:srgbClr val="B5121B"/>
                </a:solidFill>
                <a:latin typeface="Calibri" panose="020F0502020204030204" pitchFamily="34" charset="0"/>
                <a:cs typeface="Calibri" panose="020F0502020204030204" pitchFamily="34" charset="0"/>
              </a:defRPr>
            </a:lvl1pPr>
          </a:lstStyle>
          <a:p>
            <a:r>
              <a:rPr lang="en-US" dirty="0"/>
              <a:t>Add question text here</a:t>
            </a:r>
            <a:endParaRPr lang="en-GB" dirty="0"/>
          </a:p>
        </p:txBody>
      </p:sp>
      <p:sp>
        <p:nvSpPr>
          <p:cNvPr id="10" name="Slide Number Placeholder 5">
            <a:extLst>
              <a:ext uri="{FF2B5EF4-FFF2-40B4-BE49-F238E27FC236}">
                <a16:creationId xmlns:a16="http://schemas.microsoft.com/office/drawing/2014/main" id="{FADBCC1D-FAB7-4466-BDC3-BEF3450609DC}"/>
              </a:ext>
            </a:extLst>
          </p:cNvPr>
          <p:cNvSpPr>
            <a:spLocks noGrp="1"/>
          </p:cNvSpPr>
          <p:nvPr>
            <p:ph type="sldNum" sz="quarter" idx="4"/>
          </p:nvPr>
        </p:nvSpPr>
        <p:spPr>
          <a:xfrm>
            <a:off x="7932409" y="6106887"/>
            <a:ext cx="3657600" cy="365125"/>
          </a:xfrm>
          <a:prstGeom prst="rect">
            <a:avLst/>
          </a:prstGeom>
        </p:spPr>
        <p:txBody>
          <a:bodyPr vert="horz" lIns="91440" tIns="45720" rIns="91440" bIns="45720" rtlCol="0" anchor="ctr"/>
          <a:lstStyle>
            <a:lvl1pPr algn="r">
              <a:defRPr sz="1800">
                <a:solidFill>
                  <a:srgbClr val="414042"/>
                </a:solidFill>
              </a:defRPr>
            </a:lvl1pPr>
          </a:lstStyle>
          <a:p>
            <a:fld id="{6998E55D-8E2A-4AFE-A61C-B5DBBB7761E7}" type="slidenum">
              <a:rPr lang="en-GB" smtClean="0"/>
              <a:pPr/>
              <a:t>‹#›</a:t>
            </a:fld>
            <a:endParaRPr lang="en-GB" dirty="0"/>
          </a:p>
        </p:txBody>
      </p:sp>
      <p:sp>
        <p:nvSpPr>
          <p:cNvPr id="11" name="object 3">
            <a:extLst>
              <a:ext uri="{FF2B5EF4-FFF2-40B4-BE49-F238E27FC236}">
                <a16:creationId xmlns:a16="http://schemas.microsoft.com/office/drawing/2014/main" id="{BF8A9E9D-EA51-4193-885C-A9F0845D5854}"/>
              </a:ext>
              <a:ext uri="{C183D7F6-B498-43B3-948B-1728B52AA6E4}">
                <adec:decorative xmlns:adec="http://schemas.microsoft.com/office/drawing/2017/decorative" val="1"/>
              </a:ext>
            </a:extLst>
          </p:cNvPr>
          <p:cNvSpPr/>
          <p:nvPr userDrawn="1"/>
        </p:nvSpPr>
        <p:spPr>
          <a:xfrm>
            <a:off x="994789" y="3845584"/>
            <a:ext cx="2112433" cy="0"/>
          </a:xfrm>
          <a:custGeom>
            <a:avLst/>
            <a:gdLst/>
            <a:ahLst/>
            <a:cxnLst/>
            <a:rect l="l" t="t" r="r" b="b"/>
            <a:pathLst>
              <a:path w="1584325">
                <a:moveTo>
                  <a:pt x="0" y="0"/>
                </a:moveTo>
                <a:lnTo>
                  <a:pt x="1583728" y="0"/>
                </a:lnTo>
              </a:path>
            </a:pathLst>
          </a:custGeom>
          <a:ln w="16929">
            <a:solidFill>
              <a:srgbClr val="A6ADB1"/>
            </a:solidFill>
          </a:ln>
        </p:spPr>
        <p:txBody>
          <a:bodyPr wrap="square" lIns="0" tIns="0" rIns="0" bIns="0" rtlCol="0"/>
          <a:lstStyle/>
          <a:p>
            <a:endParaRPr sz="1800" dirty="0"/>
          </a:p>
        </p:txBody>
      </p:sp>
      <p:pic>
        <p:nvPicPr>
          <p:cNvPr id="12" name="Picture 11" descr="Lancaster University">
            <a:extLst>
              <a:ext uri="{FF2B5EF4-FFF2-40B4-BE49-F238E27FC236}">
                <a16:creationId xmlns:a16="http://schemas.microsoft.com/office/drawing/2014/main" id="{34997FEC-8F79-47A3-A568-1CC27D45B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62253" y="762000"/>
            <a:ext cx="2798519" cy="663520"/>
          </a:xfrm>
          <a:prstGeom prst="rect">
            <a:avLst/>
          </a:prstGeom>
        </p:spPr>
      </p:pic>
    </p:spTree>
    <p:extLst>
      <p:ext uri="{BB962C8B-B14F-4D97-AF65-F5344CB8AC3E}">
        <p14:creationId xmlns:p14="http://schemas.microsoft.com/office/powerpoint/2010/main" val="36208744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364" y="5523"/>
            <a:ext cx="12177273" cy="685886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ns.gov.uk/peoplepopulationandcommunity/populationandmigration/populationestimates/articles/ukpopulationpyramidinteractive/2020-01-0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r-graph-gallery.com/line-plot.html" TargetMode="External"/><Relationship Id="rId3" Type="http://schemas.openxmlformats.org/officeDocument/2006/relationships/hyperlink" Target="https://r-graph-gallery.com/barplot.html" TargetMode="External"/><Relationship Id="rId7" Type="http://schemas.openxmlformats.org/officeDocument/2006/relationships/hyperlink" Target="https://r-graph-gallery.com/scatterplot.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r-graph-gallery.com/histogram.html" TargetMode="External"/><Relationship Id="rId5" Type="http://schemas.openxmlformats.org/officeDocument/2006/relationships/hyperlink" Target="https://r-graph-gallery.com/pie-plot.html" TargetMode="External"/><Relationship Id="rId10" Type="http://schemas.openxmlformats.org/officeDocument/2006/relationships/image" Target="../media/image35.tiff"/><Relationship Id="rId4" Type="http://schemas.openxmlformats.org/officeDocument/2006/relationships/hyperlink" Target="https://r-graph-gallery.com/stacked-barplot.html" TargetMode="External"/><Relationship Id="rId9" Type="http://schemas.openxmlformats.org/officeDocument/2006/relationships/hyperlink" Target="https://r-graph-gallery.com/boxplo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55.xml.rels><?xml version="1.0" encoding="UTF-8" standalone="yes"?>
<Relationships xmlns="http://schemas.openxmlformats.org/package/2006/relationships"><Relationship Id="rId3" Type="http://schemas.openxmlformats.org/officeDocument/2006/relationships/hyperlink" Target="https://ggplot2.tidyverse.org/index.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r-graph-gallery.com/ggplot2-package.html" TargetMode="External"/><Relationship Id="rId4" Type="http://schemas.openxmlformats.org/officeDocument/2006/relationships/hyperlink" Target="https://github.com/rstudio/cheatsheets/blob/main/data-visualization.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i.pinimg.com/originals/b3/e0/94/b3e09489dcad03b0cd7c3547720c2573.png" TargetMode="Externa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E711E6-39CC-4052-B156-9C9E0476F7BE}"/>
              </a:ext>
            </a:extLst>
          </p:cNvPr>
          <p:cNvSpPr txBox="1">
            <a:spLocks/>
          </p:cNvSpPr>
          <p:nvPr/>
        </p:nvSpPr>
        <p:spPr>
          <a:xfrm>
            <a:off x="1981199" y="2204864"/>
            <a:ext cx="8229600" cy="1224136"/>
          </a:xfrm>
          <a:prstGeom prst="rect">
            <a:avLst/>
          </a:prstGeom>
        </p:spPr>
        <p:txBody>
          <a:bodyPr anchor="ctr">
            <a:noAutofit/>
          </a:bodyPr>
          <a:lstStyle>
            <a:lvl1pPr algn="l" defTabSz="914400" rtl="0" eaLnBrk="1" latinLnBrk="0" hangingPunct="1">
              <a:lnSpc>
                <a:spcPts val="3500"/>
              </a:lnSpc>
              <a:spcBef>
                <a:spcPct val="0"/>
              </a:spcBef>
              <a:buNone/>
              <a:defRPr sz="3600" kern="1200">
                <a:solidFill>
                  <a:srgbClr val="B5121B"/>
                </a:solidFill>
                <a:latin typeface="+mj-lt"/>
                <a:ea typeface="+mj-ea"/>
                <a:cs typeface="+mj-cs"/>
              </a:defRPr>
            </a:lvl1pPr>
          </a:lstStyle>
          <a:p>
            <a:pPr algn="ctr">
              <a:lnSpc>
                <a:spcPct val="100000"/>
              </a:lnSpc>
            </a:pPr>
            <a:r>
              <a:rPr lang="en-GB" sz="4800" b="1" dirty="0">
                <a:solidFill>
                  <a:srgbClr val="C00000"/>
                </a:solidFill>
              </a:rPr>
              <a:t>Quantitative Research Methods</a:t>
            </a:r>
            <a:endParaRPr lang="en-GB" sz="4800" b="1" i="1" dirty="0">
              <a:solidFill>
                <a:srgbClr val="C00000"/>
              </a:solidFill>
            </a:endParaRPr>
          </a:p>
        </p:txBody>
      </p:sp>
      <p:sp>
        <p:nvSpPr>
          <p:cNvPr id="2" name="TextBox 1">
            <a:extLst>
              <a:ext uri="{FF2B5EF4-FFF2-40B4-BE49-F238E27FC236}">
                <a16:creationId xmlns:a16="http://schemas.microsoft.com/office/drawing/2014/main" id="{1E75332B-40DA-FE46-ABA2-153B54E7FF36}"/>
              </a:ext>
            </a:extLst>
          </p:cNvPr>
          <p:cNvSpPr txBox="1"/>
          <p:nvPr/>
        </p:nvSpPr>
        <p:spPr>
          <a:xfrm>
            <a:off x="4478086" y="3895682"/>
            <a:ext cx="3235822" cy="861774"/>
          </a:xfrm>
          <a:prstGeom prst="rect">
            <a:avLst/>
          </a:prstGeom>
          <a:noFill/>
        </p:spPr>
        <p:txBody>
          <a:bodyPr wrap="none" rtlCol="0">
            <a:spAutoFit/>
          </a:bodyPr>
          <a:lstStyle/>
          <a:p>
            <a:pPr algn="ctr"/>
            <a:r>
              <a:rPr lang="en-GB" sz="3200" b="1" dirty="0">
                <a:solidFill>
                  <a:srgbClr val="C00000"/>
                </a:solidFill>
              </a:rPr>
              <a:t>Matthew Ivory</a:t>
            </a:r>
          </a:p>
          <a:p>
            <a:pPr algn="ctr"/>
            <a:r>
              <a:rPr lang="en-GB" b="1" dirty="0" err="1">
                <a:solidFill>
                  <a:srgbClr val="C00000"/>
                </a:solidFill>
              </a:rPr>
              <a:t>matthew.ivory@lancaster.ac.uk</a:t>
            </a:r>
            <a:endParaRPr lang="en-GB" b="1" dirty="0">
              <a:solidFill>
                <a:srgbClr val="C00000"/>
              </a:solidFill>
            </a:endParaRPr>
          </a:p>
        </p:txBody>
      </p:sp>
    </p:spTree>
    <p:extLst>
      <p:ext uri="{BB962C8B-B14F-4D97-AF65-F5344CB8AC3E}">
        <p14:creationId xmlns:p14="http://schemas.microsoft.com/office/powerpoint/2010/main" val="352425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 is </a:t>
            </a:r>
            <a:r>
              <a:rPr lang="en-GB" b="1" dirty="0"/>
              <a:t>a state of mind, a way of thinking about data analysis </a:t>
            </a:r>
            <a:r>
              <a:rPr lang="en-GB" dirty="0"/>
              <a:t>(…).”</a:t>
            </a:r>
          </a:p>
          <a:p>
            <a:pPr marL="0" indent="0">
              <a:buNone/>
            </a:pPr>
            <a:endParaRPr lang="en-GB" dirty="0"/>
          </a:p>
          <a:p>
            <a:pPr marL="0" indent="0">
              <a:buNone/>
            </a:pPr>
            <a:r>
              <a:rPr lang="en-GB" dirty="0"/>
              <a:t>Assumption: The more we know about the data, the more effectively data can be used to develop, test and refine theory.</a:t>
            </a:r>
          </a:p>
          <a:p>
            <a:pPr marL="0" indent="0">
              <a:buNone/>
            </a:pPr>
            <a:endParaRPr lang="en-GB" dirty="0"/>
          </a:p>
          <a:p>
            <a:pPr marL="0" indent="0">
              <a:buNone/>
            </a:pPr>
            <a:r>
              <a:rPr lang="en-GB" dirty="0"/>
              <a:t>Examples of EDA in your field?</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10</a:t>
            </a:fld>
            <a:endParaRPr lang="en-GB"/>
          </a:p>
        </p:txBody>
      </p:sp>
      <p:pic>
        <p:nvPicPr>
          <p:cNvPr id="9" name="Picture 8">
            <a:extLst>
              <a:ext uri="{FF2B5EF4-FFF2-40B4-BE49-F238E27FC236}">
                <a16:creationId xmlns:a16="http://schemas.microsoft.com/office/drawing/2014/main" id="{966D70B2-4CBC-8249-B8F7-5AEBAB5865C8}"/>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Hartwig &amp; </a:t>
            </a:r>
            <a:r>
              <a:rPr lang="en-GB" dirty="0" err="1"/>
              <a:t>Dearling</a:t>
            </a:r>
            <a:r>
              <a:rPr lang="en-GB" dirty="0"/>
              <a:t> (1979)</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The explanatory seeks to maximize what can be learned from data. </a:t>
            </a:r>
          </a:p>
          <a:p>
            <a:pPr marL="0" indent="0">
              <a:buNone/>
            </a:pPr>
            <a:endParaRPr lang="en-GB" dirty="0"/>
          </a:p>
          <a:p>
            <a:pPr marL="0" indent="0">
              <a:buNone/>
            </a:pPr>
            <a:r>
              <a:rPr lang="en-GB" dirty="0"/>
              <a:t>This requires two things:</a:t>
            </a:r>
          </a:p>
          <a:p>
            <a:pPr marL="514350" indent="-514350">
              <a:buFont typeface="+mj-lt"/>
              <a:buAutoNum type="arabicPeriod"/>
            </a:pPr>
            <a:r>
              <a:rPr lang="en-GB" b="1" dirty="0" err="1"/>
              <a:t>Skepticism</a:t>
            </a:r>
            <a:endParaRPr lang="en-GB" dirty="0"/>
          </a:p>
          <a:p>
            <a:pPr marL="514350" indent="-514350">
              <a:buFont typeface="+mj-lt"/>
              <a:buAutoNum type="arabicPeriod"/>
            </a:pPr>
            <a:r>
              <a:rPr lang="en-GB" b="1" dirty="0"/>
              <a:t>Openness</a:t>
            </a:r>
          </a:p>
          <a:p>
            <a:pPr marL="0" indent="0">
              <a:buNone/>
            </a:pPr>
            <a:endParaRPr lang="en-GB" b="1" dirty="0"/>
          </a:p>
          <a:p>
            <a:pPr marL="0" indent="0">
              <a:buNone/>
            </a:pPr>
            <a:r>
              <a:rPr lang="en-GB" dirty="0"/>
              <a:t>What do you think this means?</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11</a:t>
            </a:fld>
            <a:endParaRPr lang="en-GB"/>
          </a:p>
        </p:txBody>
      </p:sp>
      <p:pic>
        <p:nvPicPr>
          <p:cNvPr id="9" name="Picture 8">
            <a:extLst>
              <a:ext uri="{FF2B5EF4-FFF2-40B4-BE49-F238E27FC236}">
                <a16:creationId xmlns:a16="http://schemas.microsoft.com/office/drawing/2014/main" id="{1EA9502E-5288-2747-B2A0-E9A64AFF71DF}"/>
              </a:ext>
            </a:extLst>
          </p:cNvPr>
          <p:cNvPicPr>
            <a:picLocks noChangeAspect="1"/>
          </p:cNvPicPr>
          <p:nvPr/>
        </p:nvPicPr>
        <p:blipFill>
          <a:blip r:embed="rId3"/>
          <a:stretch>
            <a:fillRect/>
          </a:stretch>
        </p:blipFill>
        <p:spPr>
          <a:xfrm>
            <a:off x="7670800" y="2035850"/>
            <a:ext cx="2444400" cy="3757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740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12</a:t>
            </a:fld>
            <a:endParaRPr lang="en-GB"/>
          </a:p>
        </p:txBody>
      </p:sp>
    </p:spTree>
    <p:extLst>
      <p:ext uri="{BB962C8B-B14F-4D97-AF65-F5344CB8AC3E}">
        <p14:creationId xmlns:p14="http://schemas.microsoft.com/office/powerpoint/2010/main" val="145363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is data visualization?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611729" cy="3872733"/>
          </a:xfrm>
        </p:spPr>
        <p:txBody>
          <a:bodyPr>
            <a:noAutofit/>
          </a:bodyPr>
          <a:lstStyle/>
          <a:p>
            <a:pPr marL="0" indent="0">
              <a:buNone/>
            </a:pPr>
            <a:r>
              <a:rPr lang="en-GB" dirty="0"/>
              <a:t>The graphic representation of data and information</a:t>
            </a:r>
          </a:p>
          <a:p>
            <a:pPr marL="0" indent="0">
              <a:buNone/>
            </a:pPr>
            <a:endParaRPr lang="en-GB" dirty="0"/>
          </a:p>
          <a:p>
            <a:pPr marL="0" indent="0">
              <a:buNone/>
            </a:pPr>
            <a:r>
              <a:rPr lang="en-GB" dirty="0"/>
              <a:t>An </a:t>
            </a:r>
            <a:r>
              <a:rPr lang="en-GB" u="sng" dirty="0"/>
              <a:t>essential</a:t>
            </a:r>
            <a:r>
              <a:rPr lang="en-GB" dirty="0"/>
              <a:t> component of EDA and CDA</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13</a:t>
            </a:fld>
            <a:endParaRPr lang="en-GB"/>
          </a:p>
        </p:txBody>
      </p:sp>
      <p:pic>
        <p:nvPicPr>
          <p:cNvPr id="5" name="Picture 4">
            <a:extLst>
              <a:ext uri="{FF2B5EF4-FFF2-40B4-BE49-F238E27FC236}">
                <a16:creationId xmlns:a16="http://schemas.microsoft.com/office/drawing/2014/main" id="{1205FB8E-1B18-9E41-91AD-A8766C59FFD9}"/>
              </a:ext>
            </a:extLst>
          </p:cNvPr>
          <p:cNvPicPr>
            <a:picLocks noChangeAspect="1"/>
          </p:cNvPicPr>
          <p:nvPr/>
        </p:nvPicPr>
        <p:blipFill>
          <a:blip r:embed="rId2"/>
          <a:stretch>
            <a:fillRect/>
          </a:stretch>
        </p:blipFill>
        <p:spPr>
          <a:xfrm>
            <a:off x="7879707" y="2225361"/>
            <a:ext cx="1930400" cy="2527300"/>
          </a:xfrm>
          <a:prstGeom prst="rect">
            <a:avLst/>
          </a:prstGeom>
        </p:spPr>
      </p:pic>
    </p:spTree>
    <p:extLst>
      <p:ext uri="{BB962C8B-B14F-4D97-AF65-F5344CB8AC3E}">
        <p14:creationId xmlns:p14="http://schemas.microsoft.com/office/powerpoint/2010/main" val="419759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42563" cy="3872733"/>
          </a:xfrm>
        </p:spPr>
        <p:txBody>
          <a:bodyPr>
            <a:noAutofit/>
          </a:bodyPr>
          <a:lstStyle/>
          <a:p>
            <a:pPr marL="0" indent="0">
              <a:buNone/>
            </a:pPr>
            <a:r>
              <a:rPr lang="en-GB" dirty="0"/>
              <a:t>Anscombe (1973) illustrates beautifully why we cannot rely solely on numerical summaries.</a:t>
            </a:r>
          </a:p>
          <a:p>
            <a:pPr marL="0" indent="0">
              <a:buNone/>
            </a:pPr>
            <a:endParaRPr lang="en-GB" dirty="0"/>
          </a:p>
          <a:p>
            <a:pPr marL="0" indent="0">
              <a:buNone/>
            </a:pPr>
            <a:r>
              <a:rPr lang="en-GB" dirty="0"/>
              <a:t>Anscombe created </a:t>
            </a:r>
            <a:r>
              <a:rPr lang="en-GB" b="1" dirty="0"/>
              <a:t>four data sets</a:t>
            </a:r>
            <a:r>
              <a:rPr lang="en-GB" dirty="0"/>
              <a:t>, each with two variables (x, y).</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14</a:t>
            </a:fld>
            <a:endParaRPr lang="en-GB"/>
          </a:p>
        </p:txBody>
      </p:sp>
      <p:pic>
        <p:nvPicPr>
          <p:cNvPr id="7" name="Picture 6">
            <a:extLst>
              <a:ext uri="{FF2B5EF4-FFF2-40B4-BE49-F238E27FC236}">
                <a16:creationId xmlns:a16="http://schemas.microsoft.com/office/drawing/2014/main" id="{425F672B-EBD1-274D-B62C-55E5C55E4980}"/>
              </a:ext>
            </a:extLst>
          </p:cNvPr>
          <p:cNvPicPr>
            <a:picLocks noChangeAspect="1"/>
          </p:cNvPicPr>
          <p:nvPr/>
        </p:nvPicPr>
        <p:blipFill>
          <a:blip r:embed="rId2"/>
          <a:stretch>
            <a:fillRect/>
          </a:stretch>
        </p:blipFill>
        <p:spPr>
          <a:xfrm>
            <a:off x="7670800" y="2151029"/>
            <a:ext cx="2448000" cy="3376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71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Anscombe’s Quartet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169125"/>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200" dirty="0"/>
              <a:t>The numerical summary statistics would suggest that the data in these sets would be very similar! </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15</a:t>
            </a:fld>
            <a:endParaRPr lang="en-GB"/>
          </a:p>
        </p:txBody>
      </p:sp>
      <p:pic>
        <p:nvPicPr>
          <p:cNvPr id="5" name="Picture 4">
            <a:extLst>
              <a:ext uri="{FF2B5EF4-FFF2-40B4-BE49-F238E27FC236}">
                <a16:creationId xmlns:a16="http://schemas.microsoft.com/office/drawing/2014/main" id="{ADA2012E-7E0F-FD48-A5CC-076451E7C126}"/>
              </a:ext>
            </a:extLst>
          </p:cNvPr>
          <p:cNvPicPr>
            <a:picLocks noChangeAspect="1"/>
          </p:cNvPicPr>
          <p:nvPr/>
        </p:nvPicPr>
        <p:blipFill>
          <a:blip r:embed="rId2"/>
          <a:stretch>
            <a:fillRect/>
          </a:stretch>
        </p:blipFill>
        <p:spPr>
          <a:xfrm>
            <a:off x="1972406" y="303335"/>
            <a:ext cx="5302610" cy="3277109"/>
          </a:xfrm>
          <a:prstGeom prst="rect">
            <a:avLst/>
          </a:prstGeom>
          <a:ln>
            <a:solidFill>
              <a:srgbClr val="B5121B"/>
            </a:solidFill>
          </a:ln>
        </p:spPr>
      </p:pic>
      <p:pic>
        <p:nvPicPr>
          <p:cNvPr id="6" name="Picture 5">
            <a:extLst>
              <a:ext uri="{FF2B5EF4-FFF2-40B4-BE49-F238E27FC236}">
                <a16:creationId xmlns:a16="http://schemas.microsoft.com/office/drawing/2014/main" id="{528D5324-A196-C84D-B031-75E4FC2ECA54}"/>
              </a:ext>
            </a:extLst>
          </p:cNvPr>
          <p:cNvPicPr>
            <a:picLocks noChangeAspect="1"/>
          </p:cNvPicPr>
          <p:nvPr/>
        </p:nvPicPr>
        <p:blipFill>
          <a:blip r:embed="rId3"/>
          <a:stretch>
            <a:fillRect/>
          </a:stretch>
        </p:blipFill>
        <p:spPr>
          <a:xfrm>
            <a:off x="12596736" y="-805513"/>
            <a:ext cx="6311900" cy="3721100"/>
          </a:xfrm>
          <a:prstGeom prst="rect">
            <a:avLst/>
          </a:prstGeom>
        </p:spPr>
      </p:pic>
      <p:sp>
        <p:nvSpPr>
          <p:cNvPr id="11" name="Rectangle 10">
            <a:extLst>
              <a:ext uri="{FF2B5EF4-FFF2-40B4-BE49-F238E27FC236}">
                <a16:creationId xmlns:a16="http://schemas.microsoft.com/office/drawing/2014/main" id="{8114EA07-9B4D-444B-A27D-069B5A894A2B}"/>
              </a:ext>
            </a:extLst>
          </p:cNvPr>
          <p:cNvSpPr/>
          <p:nvPr/>
        </p:nvSpPr>
        <p:spPr>
          <a:xfrm>
            <a:off x="8322841" y="267970"/>
            <a:ext cx="1044132" cy="369332"/>
          </a:xfrm>
          <a:prstGeom prst="rect">
            <a:avLst/>
          </a:prstGeom>
        </p:spPr>
        <p:txBody>
          <a:bodyPr wrap="none">
            <a:spAutoFit/>
          </a:bodyPr>
          <a:lstStyle/>
          <a:p>
            <a:r>
              <a:rPr lang="en-GB" dirty="0"/>
              <a:t>Data sets</a:t>
            </a:r>
          </a:p>
        </p:txBody>
      </p:sp>
      <p:cxnSp>
        <p:nvCxnSpPr>
          <p:cNvPr id="15" name="Straight Arrow Connector 14">
            <a:extLst>
              <a:ext uri="{FF2B5EF4-FFF2-40B4-BE49-F238E27FC236}">
                <a16:creationId xmlns:a16="http://schemas.microsoft.com/office/drawing/2014/main" id="{FCA25770-3734-B749-9279-9744C2FD6A9C}"/>
              </a:ext>
            </a:extLst>
          </p:cNvPr>
          <p:cNvCxnSpPr/>
          <p:nvPr/>
        </p:nvCxnSpPr>
        <p:spPr>
          <a:xfrm flipH="1">
            <a:off x="7473308" y="433137"/>
            <a:ext cx="835095" cy="0"/>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22A492D-5AE9-A04C-AD4C-82879D2372F2}"/>
              </a:ext>
            </a:extLst>
          </p:cNvPr>
          <p:cNvGrpSpPr/>
          <p:nvPr/>
        </p:nvGrpSpPr>
        <p:grpSpPr>
          <a:xfrm>
            <a:off x="1975493" y="2910430"/>
            <a:ext cx="8254896" cy="2864521"/>
            <a:chOff x="451493" y="2910429"/>
            <a:chExt cx="8254896" cy="2864521"/>
          </a:xfrm>
        </p:grpSpPr>
        <p:pic>
          <p:nvPicPr>
            <p:cNvPr id="7" name="Picture 6">
              <a:extLst>
                <a:ext uri="{FF2B5EF4-FFF2-40B4-BE49-F238E27FC236}">
                  <a16:creationId xmlns:a16="http://schemas.microsoft.com/office/drawing/2014/main" id="{40B733F8-3A5C-3E4B-BCE7-E5FF4BF328E7}"/>
                </a:ext>
              </a:extLst>
            </p:cNvPr>
            <p:cNvPicPr>
              <a:picLocks noChangeAspect="1"/>
            </p:cNvPicPr>
            <p:nvPr/>
          </p:nvPicPr>
          <p:blipFill>
            <a:blip r:embed="rId4"/>
            <a:stretch>
              <a:fillRect/>
            </a:stretch>
          </p:blipFill>
          <p:spPr>
            <a:xfrm>
              <a:off x="451493" y="4105491"/>
              <a:ext cx="7739394" cy="1669459"/>
            </a:xfrm>
            <a:prstGeom prst="rect">
              <a:avLst/>
            </a:prstGeom>
            <a:ln>
              <a:solidFill>
                <a:srgbClr val="B5121B"/>
              </a:solidFill>
            </a:ln>
          </p:spPr>
        </p:pic>
        <p:sp>
          <p:nvSpPr>
            <p:cNvPr id="13" name="Rectangle 12">
              <a:extLst>
                <a:ext uri="{FF2B5EF4-FFF2-40B4-BE49-F238E27FC236}">
                  <a16:creationId xmlns:a16="http://schemas.microsoft.com/office/drawing/2014/main" id="{1D57E265-A5C1-4C44-AAD9-695677E69828}"/>
                </a:ext>
              </a:extLst>
            </p:cNvPr>
            <p:cNvSpPr/>
            <p:nvPr/>
          </p:nvSpPr>
          <p:spPr>
            <a:xfrm>
              <a:off x="6791655" y="2910429"/>
              <a:ext cx="1914734" cy="923330"/>
            </a:xfrm>
            <a:prstGeom prst="rect">
              <a:avLst/>
            </a:prstGeom>
          </p:spPr>
          <p:txBody>
            <a:bodyPr wrap="square">
              <a:spAutoFit/>
            </a:bodyPr>
            <a:lstStyle/>
            <a:p>
              <a:r>
                <a:rPr lang="en-GB" dirty="0"/>
                <a:t>The summary statistics for the data sets above</a:t>
              </a:r>
            </a:p>
          </p:txBody>
        </p:sp>
        <p:cxnSp>
          <p:nvCxnSpPr>
            <p:cNvPr id="16" name="Straight Arrow Connector 15">
              <a:extLst>
                <a:ext uri="{FF2B5EF4-FFF2-40B4-BE49-F238E27FC236}">
                  <a16:creationId xmlns:a16="http://schemas.microsoft.com/office/drawing/2014/main" id="{B565CF31-70D5-2946-B89F-BB9B8AF097DE}"/>
                </a:ext>
              </a:extLst>
            </p:cNvPr>
            <p:cNvCxnSpPr>
              <a:cxnSpLocks/>
            </p:cNvCxnSpPr>
            <p:nvPr/>
          </p:nvCxnSpPr>
          <p:spPr>
            <a:xfrm flipH="1">
              <a:off x="5470358" y="3348031"/>
              <a:ext cx="1314044" cy="630411"/>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0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1958669"/>
            <a:ext cx="7886700" cy="3872733"/>
          </a:xfrm>
        </p:spPr>
        <p:txBody>
          <a:bodyPr>
            <a:noAutofit/>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Tukey (1977): Visualization “forces us to notice what we never expected to see.”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16</a:t>
            </a:fld>
            <a:endParaRPr lang="en-GB"/>
          </a:p>
        </p:txBody>
      </p:sp>
      <p:grpSp>
        <p:nvGrpSpPr>
          <p:cNvPr id="7" name="Group 6">
            <a:extLst>
              <a:ext uri="{FF2B5EF4-FFF2-40B4-BE49-F238E27FC236}">
                <a16:creationId xmlns:a16="http://schemas.microsoft.com/office/drawing/2014/main" id="{EBA5BF37-08DF-1949-9D45-920387848CF6}"/>
              </a:ext>
            </a:extLst>
          </p:cNvPr>
          <p:cNvGrpSpPr>
            <a:grpSpLocks noChangeAspect="1"/>
          </p:cNvGrpSpPr>
          <p:nvPr/>
        </p:nvGrpSpPr>
        <p:grpSpPr>
          <a:xfrm>
            <a:off x="3688381" y="406275"/>
            <a:ext cx="6480000" cy="5204925"/>
            <a:chOff x="-451493" y="-113198"/>
            <a:chExt cx="9144000" cy="7344727"/>
          </a:xfrm>
        </p:grpSpPr>
        <p:pic>
          <p:nvPicPr>
            <p:cNvPr id="5" name="Picture 4">
              <a:extLst>
                <a:ext uri="{FF2B5EF4-FFF2-40B4-BE49-F238E27FC236}">
                  <a16:creationId xmlns:a16="http://schemas.microsoft.com/office/drawing/2014/main" id="{FD70DA8F-43E3-B54F-986D-C68C17CA0E8C}"/>
                </a:ext>
              </a:extLst>
            </p:cNvPr>
            <p:cNvPicPr>
              <a:picLocks noChangeAspect="1"/>
            </p:cNvPicPr>
            <p:nvPr/>
          </p:nvPicPr>
          <p:blipFill>
            <a:blip r:embed="rId3"/>
            <a:stretch>
              <a:fillRect/>
            </a:stretch>
          </p:blipFill>
          <p:spPr>
            <a:xfrm>
              <a:off x="-451493" y="-113198"/>
              <a:ext cx="9144000" cy="3607774"/>
            </a:xfrm>
            <a:prstGeom prst="rect">
              <a:avLst/>
            </a:prstGeom>
          </p:spPr>
        </p:pic>
        <p:pic>
          <p:nvPicPr>
            <p:cNvPr id="6" name="Picture 5">
              <a:extLst>
                <a:ext uri="{FF2B5EF4-FFF2-40B4-BE49-F238E27FC236}">
                  <a16:creationId xmlns:a16="http://schemas.microsoft.com/office/drawing/2014/main" id="{079F7B5F-979E-364C-88D3-FB2E97CA0E15}"/>
                </a:ext>
              </a:extLst>
            </p:cNvPr>
            <p:cNvPicPr>
              <a:picLocks noChangeAspect="1"/>
            </p:cNvPicPr>
            <p:nvPr/>
          </p:nvPicPr>
          <p:blipFill>
            <a:blip r:embed="rId4"/>
            <a:stretch>
              <a:fillRect/>
            </a:stretch>
          </p:blipFill>
          <p:spPr>
            <a:xfrm>
              <a:off x="-451493" y="3494576"/>
              <a:ext cx="9144000" cy="3736953"/>
            </a:xfrm>
            <a:prstGeom prst="rect">
              <a:avLst/>
            </a:prstGeom>
          </p:spPr>
        </p:pic>
      </p:grpSp>
    </p:spTree>
    <p:extLst>
      <p:ext uri="{BB962C8B-B14F-4D97-AF65-F5344CB8AC3E}">
        <p14:creationId xmlns:p14="http://schemas.microsoft.com/office/powerpoint/2010/main" val="284506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We use visualization twice</a:t>
            </a:r>
            <a:br>
              <a:rPr lang="en-GB" dirty="0"/>
            </a:br>
            <a:r>
              <a:rPr lang="en-GB" sz="2800" dirty="0"/>
              <a:t>(at least)</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3"/>
          <a:stretch>
            <a:fillRect/>
          </a:stretch>
        </p:blipFill>
        <p:spPr>
          <a:xfrm>
            <a:off x="1776000" y="2184873"/>
            <a:ext cx="8640000" cy="2510621"/>
          </a:xfrm>
          <a:prstGeom prst="rect">
            <a:avLst/>
          </a:prstGeom>
        </p:spPr>
      </p:pic>
      <p:cxnSp>
        <p:nvCxnSpPr>
          <p:cNvPr id="7" name="Straight Arrow Connector 6">
            <a:extLst>
              <a:ext uri="{FF2B5EF4-FFF2-40B4-BE49-F238E27FC236}">
                <a16:creationId xmlns:a16="http://schemas.microsoft.com/office/drawing/2014/main" id="{E1E69F9B-E527-894B-8ECC-173D88BD8ECF}"/>
              </a:ext>
            </a:extLst>
          </p:cNvPr>
          <p:cNvCxnSpPr/>
          <p:nvPr/>
        </p:nvCxnSpPr>
        <p:spPr>
          <a:xfrm flipH="1">
            <a:off x="5951621" y="1690689"/>
            <a:ext cx="67376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C992A8-07AC-384F-B405-0A845E6AF3E9}"/>
              </a:ext>
            </a:extLst>
          </p:cNvPr>
          <p:cNvCxnSpPr>
            <a:cxnSpLocks/>
          </p:cNvCxnSpPr>
          <p:nvPr/>
        </p:nvCxnSpPr>
        <p:spPr>
          <a:xfrm>
            <a:off x="6625389" y="1690689"/>
            <a:ext cx="2951748" cy="1212932"/>
          </a:xfrm>
          <a:prstGeom prst="straightConnector1">
            <a:avLst/>
          </a:prstGeom>
          <a:ln>
            <a:solidFill>
              <a:srgbClr val="B512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2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EDA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375087" cy="3872733"/>
          </a:xfrm>
        </p:spPr>
        <p:txBody>
          <a:bodyPr>
            <a:noAutofit/>
          </a:bodyPr>
          <a:lstStyle/>
          <a:p>
            <a:r>
              <a:rPr lang="en-GB" dirty="0"/>
              <a:t>Here, visualization allows us to explore data and find patterns that we can easily miss if we just rely on numerical summary statistics.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18</a:t>
            </a:fld>
            <a:endParaRPr lang="en-GB"/>
          </a:p>
        </p:txBody>
      </p:sp>
      <p:grpSp>
        <p:nvGrpSpPr>
          <p:cNvPr id="8" name="Group 7">
            <a:extLst>
              <a:ext uri="{FF2B5EF4-FFF2-40B4-BE49-F238E27FC236}">
                <a16:creationId xmlns:a16="http://schemas.microsoft.com/office/drawing/2014/main" id="{B0EDAC57-38F6-5241-9ABC-9237A50D9EC4}"/>
              </a:ext>
            </a:extLst>
          </p:cNvPr>
          <p:cNvGrpSpPr>
            <a:grpSpLocks noChangeAspect="1"/>
          </p:cNvGrpSpPr>
          <p:nvPr/>
        </p:nvGrpSpPr>
        <p:grpSpPr>
          <a:xfrm>
            <a:off x="5778832" y="2249098"/>
            <a:ext cx="4752000" cy="2797361"/>
            <a:chOff x="3634666" y="2775578"/>
            <a:chExt cx="5156200" cy="3035300"/>
          </a:xfrm>
        </p:grpSpPr>
        <p:pic>
          <p:nvPicPr>
            <p:cNvPr id="9" name="Picture 8">
              <a:extLst>
                <a:ext uri="{FF2B5EF4-FFF2-40B4-BE49-F238E27FC236}">
                  <a16:creationId xmlns:a16="http://schemas.microsoft.com/office/drawing/2014/main" id="{D1F541FB-E574-6A43-ADC9-D285981DB982}"/>
                </a:ext>
              </a:extLst>
            </p:cNvPr>
            <p:cNvPicPr>
              <a:picLocks noChangeAspect="1"/>
            </p:cNvPicPr>
            <p:nvPr/>
          </p:nvPicPr>
          <p:blipFill rotWithShape="1">
            <a:blip r:embed="rId2"/>
            <a:srcRect l="6221" t="16726" r="4449" b="20687"/>
            <a:stretch/>
          </p:blipFill>
          <p:spPr>
            <a:xfrm>
              <a:off x="3634666" y="2775578"/>
              <a:ext cx="5156200" cy="3035300"/>
            </a:xfrm>
            <a:prstGeom prst="rect">
              <a:avLst/>
            </a:prstGeom>
          </p:spPr>
        </p:pic>
        <p:grpSp>
          <p:nvGrpSpPr>
            <p:cNvPr id="10" name="Group 9">
              <a:extLst>
                <a:ext uri="{FF2B5EF4-FFF2-40B4-BE49-F238E27FC236}">
                  <a16:creationId xmlns:a16="http://schemas.microsoft.com/office/drawing/2014/main" id="{C8144181-3F54-7B48-AF14-7434F1FEF064}"/>
                </a:ext>
              </a:extLst>
            </p:cNvPr>
            <p:cNvGrpSpPr/>
            <p:nvPr/>
          </p:nvGrpSpPr>
          <p:grpSpPr>
            <a:xfrm>
              <a:off x="4511174" y="3010927"/>
              <a:ext cx="4146114" cy="2411374"/>
              <a:chOff x="4511174" y="3010927"/>
              <a:chExt cx="4146114" cy="2411374"/>
            </a:xfrm>
          </p:grpSpPr>
          <p:sp>
            <p:nvSpPr>
              <p:cNvPr id="11" name="TextBox 10">
                <a:extLst>
                  <a:ext uri="{FF2B5EF4-FFF2-40B4-BE49-F238E27FC236}">
                    <a16:creationId xmlns:a16="http://schemas.microsoft.com/office/drawing/2014/main" id="{BCEB19FD-2978-6C43-B065-198B70627A35}"/>
                  </a:ext>
                </a:extLst>
              </p:cNvPr>
              <p:cNvSpPr txBox="1"/>
              <p:nvPr/>
            </p:nvSpPr>
            <p:spPr>
              <a:xfrm>
                <a:off x="6521216" y="3010927"/>
                <a:ext cx="1048393" cy="333956"/>
              </a:xfrm>
              <a:prstGeom prst="rect">
                <a:avLst/>
              </a:prstGeom>
              <a:noFill/>
            </p:spPr>
            <p:txBody>
              <a:bodyPr wrap="square" rtlCol="0">
                <a:spAutoFit/>
              </a:bodyPr>
              <a:lstStyle/>
              <a:p>
                <a:r>
                  <a:rPr lang="en-US" sz="1400" dirty="0">
                    <a:solidFill>
                      <a:srgbClr val="0070C0"/>
                    </a:solidFill>
                  </a:rPr>
                  <a:t>Outliers</a:t>
                </a:r>
              </a:p>
            </p:txBody>
          </p:sp>
          <p:sp>
            <p:nvSpPr>
              <p:cNvPr id="12" name="TextBox 11">
                <a:extLst>
                  <a:ext uri="{FF2B5EF4-FFF2-40B4-BE49-F238E27FC236}">
                    <a16:creationId xmlns:a16="http://schemas.microsoft.com/office/drawing/2014/main" id="{B2405C5C-6B3B-DE45-A4C3-0DF1D554BEE6}"/>
                  </a:ext>
                </a:extLst>
              </p:cNvPr>
              <p:cNvSpPr txBox="1"/>
              <p:nvPr/>
            </p:nvSpPr>
            <p:spPr>
              <a:xfrm>
                <a:off x="5545118" y="3587653"/>
                <a:ext cx="1048393" cy="333956"/>
              </a:xfrm>
              <a:prstGeom prst="rect">
                <a:avLst/>
              </a:prstGeom>
              <a:noFill/>
            </p:spPr>
            <p:txBody>
              <a:bodyPr wrap="square" rtlCol="0">
                <a:spAutoFit/>
              </a:bodyPr>
              <a:lstStyle/>
              <a:p>
                <a:r>
                  <a:rPr lang="en-US" sz="1400" dirty="0">
                    <a:solidFill>
                      <a:srgbClr val="0070C0"/>
                    </a:solidFill>
                  </a:rPr>
                  <a:t>Whisker</a:t>
                </a:r>
              </a:p>
            </p:txBody>
          </p:sp>
          <p:sp>
            <p:nvSpPr>
              <p:cNvPr id="13" name="TextBox 12">
                <a:extLst>
                  <a:ext uri="{FF2B5EF4-FFF2-40B4-BE49-F238E27FC236}">
                    <a16:creationId xmlns:a16="http://schemas.microsoft.com/office/drawing/2014/main" id="{0B78B295-B28B-A94B-B899-8655805BEC00}"/>
                  </a:ext>
                </a:extLst>
              </p:cNvPr>
              <p:cNvSpPr txBox="1"/>
              <p:nvPr/>
            </p:nvSpPr>
            <p:spPr>
              <a:xfrm>
                <a:off x="7219732" y="4060072"/>
                <a:ext cx="1048393" cy="400747"/>
              </a:xfrm>
              <a:prstGeom prst="rect">
                <a:avLst/>
              </a:prstGeom>
              <a:noFill/>
            </p:spPr>
            <p:txBody>
              <a:bodyPr wrap="square" rtlCol="0">
                <a:spAutoFit/>
              </a:bodyPr>
              <a:lstStyle/>
              <a:p>
                <a:r>
                  <a:rPr lang="en-US" dirty="0">
                    <a:solidFill>
                      <a:srgbClr val="0070C0"/>
                    </a:solidFill>
                  </a:rPr>
                  <a:t>Median</a:t>
                </a:r>
              </a:p>
            </p:txBody>
          </p:sp>
          <p:sp>
            <p:nvSpPr>
              <p:cNvPr id="14" name="TextBox 13">
                <a:extLst>
                  <a:ext uri="{FF2B5EF4-FFF2-40B4-BE49-F238E27FC236}">
                    <a16:creationId xmlns:a16="http://schemas.microsoft.com/office/drawing/2014/main" id="{0DD375C2-1EB8-1D4A-B34B-6E0797A5C884}"/>
                  </a:ext>
                </a:extLst>
              </p:cNvPr>
              <p:cNvSpPr txBox="1"/>
              <p:nvPr/>
            </p:nvSpPr>
            <p:spPr>
              <a:xfrm>
                <a:off x="6593512" y="5088345"/>
                <a:ext cx="1048393" cy="333956"/>
              </a:xfrm>
              <a:prstGeom prst="rect">
                <a:avLst/>
              </a:prstGeom>
              <a:noFill/>
            </p:spPr>
            <p:txBody>
              <a:bodyPr wrap="square" rtlCol="0">
                <a:spAutoFit/>
              </a:bodyPr>
              <a:lstStyle/>
              <a:p>
                <a:r>
                  <a:rPr lang="en-US" sz="1400" dirty="0">
                    <a:solidFill>
                      <a:srgbClr val="0070C0"/>
                    </a:solidFill>
                  </a:rPr>
                  <a:t>Outliers</a:t>
                </a:r>
              </a:p>
            </p:txBody>
          </p:sp>
          <p:sp>
            <p:nvSpPr>
              <p:cNvPr id="15" name="TextBox 14">
                <a:extLst>
                  <a:ext uri="{FF2B5EF4-FFF2-40B4-BE49-F238E27FC236}">
                    <a16:creationId xmlns:a16="http://schemas.microsoft.com/office/drawing/2014/main" id="{F075E49E-BBCA-9E4B-9BDE-09BEF73D2751}"/>
                  </a:ext>
                </a:extLst>
              </p:cNvPr>
              <p:cNvSpPr txBox="1"/>
              <p:nvPr/>
            </p:nvSpPr>
            <p:spPr>
              <a:xfrm>
                <a:off x="7207223" y="3901973"/>
                <a:ext cx="1437556" cy="283862"/>
              </a:xfrm>
              <a:prstGeom prst="rect">
                <a:avLst/>
              </a:prstGeom>
              <a:noFill/>
            </p:spPr>
            <p:txBody>
              <a:bodyPr wrap="square" rtlCol="0">
                <a:spAutoFit/>
              </a:bodyPr>
              <a:lstStyle/>
              <a:p>
                <a:r>
                  <a:rPr lang="en-US" sz="1100" dirty="0">
                    <a:solidFill>
                      <a:srgbClr val="0070C0"/>
                    </a:solidFill>
                  </a:rPr>
                  <a:t>Upper quartile</a:t>
                </a:r>
              </a:p>
            </p:txBody>
          </p:sp>
          <p:sp>
            <p:nvSpPr>
              <p:cNvPr id="16" name="TextBox 15">
                <a:extLst>
                  <a:ext uri="{FF2B5EF4-FFF2-40B4-BE49-F238E27FC236}">
                    <a16:creationId xmlns:a16="http://schemas.microsoft.com/office/drawing/2014/main" id="{CA0970F3-0FCA-1040-931C-95393E5F26AA}"/>
                  </a:ext>
                </a:extLst>
              </p:cNvPr>
              <p:cNvSpPr txBox="1"/>
              <p:nvPr/>
            </p:nvSpPr>
            <p:spPr>
              <a:xfrm>
                <a:off x="7219732" y="4325892"/>
                <a:ext cx="1437556" cy="283862"/>
              </a:xfrm>
              <a:prstGeom prst="rect">
                <a:avLst/>
              </a:prstGeom>
              <a:noFill/>
            </p:spPr>
            <p:txBody>
              <a:bodyPr wrap="square" rtlCol="0">
                <a:spAutoFit/>
              </a:bodyPr>
              <a:lstStyle/>
              <a:p>
                <a:r>
                  <a:rPr lang="en-US" sz="1100" dirty="0">
                    <a:solidFill>
                      <a:srgbClr val="0070C0"/>
                    </a:solidFill>
                  </a:rPr>
                  <a:t>Lower quartile</a:t>
                </a:r>
              </a:p>
            </p:txBody>
          </p:sp>
          <p:sp>
            <p:nvSpPr>
              <p:cNvPr id="17" name="TextBox 16">
                <a:extLst>
                  <a:ext uri="{FF2B5EF4-FFF2-40B4-BE49-F238E27FC236}">
                    <a16:creationId xmlns:a16="http://schemas.microsoft.com/office/drawing/2014/main" id="{DE00FFA6-106C-2A4E-B3CD-BB0DB2131795}"/>
                  </a:ext>
                </a:extLst>
              </p:cNvPr>
              <p:cNvSpPr txBox="1"/>
              <p:nvPr/>
            </p:nvSpPr>
            <p:spPr>
              <a:xfrm>
                <a:off x="4511174" y="4060072"/>
                <a:ext cx="1048393" cy="467538"/>
              </a:xfrm>
              <a:prstGeom prst="rect">
                <a:avLst/>
              </a:prstGeom>
              <a:noFill/>
            </p:spPr>
            <p:txBody>
              <a:bodyPr wrap="square" rtlCol="0">
                <a:spAutoFit/>
              </a:bodyPr>
              <a:lstStyle/>
              <a:p>
                <a:r>
                  <a:rPr lang="en-US" sz="1100" dirty="0">
                    <a:solidFill>
                      <a:srgbClr val="0070C0"/>
                    </a:solidFill>
                  </a:rPr>
                  <a:t>Interquartile range</a:t>
                </a:r>
              </a:p>
            </p:txBody>
          </p:sp>
          <p:sp>
            <p:nvSpPr>
              <p:cNvPr id="18" name="TextBox 17">
                <a:extLst>
                  <a:ext uri="{FF2B5EF4-FFF2-40B4-BE49-F238E27FC236}">
                    <a16:creationId xmlns:a16="http://schemas.microsoft.com/office/drawing/2014/main" id="{88843A1E-E2C6-4E4E-87D9-420CFD3C54C9}"/>
                  </a:ext>
                </a:extLst>
              </p:cNvPr>
              <p:cNvSpPr txBox="1"/>
              <p:nvPr/>
            </p:nvSpPr>
            <p:spPr>
              <a:xfrm>
                <a:off x="5545117" y="4587502"/>
                <a:ext cx="1048393" cy="333956"/>
              </a:xfrm>
              <a:prstGeom prst="rect">
                <a:avLst/>
              </a:prstGeom>
              <a:noFill/>
            </p:spPr>
            <p:txBody>
              <a:bodyPr wrap="square" rtlCol="0">
                <a:spAutoFit/>
              </a:bodyPr>
              <a:lstStyle/>
              <a:p>
                <a:r>
                  <a:rPr lang="en-US" sz="1400" dirty="0">
                    <a:solidFill>
                      <a:srgbClr val="0070C0"/>
                    </a:solidFill>
                  </a:rPr>
                  <a:t>Whisker</a:t>
                </a:r>
              </a:p>
            </p:txBody>
          </p:sp>
          <p:sp>
            <p:nvSpPr>
              <p:cNvPr id="19" name="Left Brace 18">
                <a:extLst>
                  <a:ext uri="{FF2B5EF4-FFF2-40B4-BE49-F238E27FC236}">
                    <a16:creationId xmlns:a16="http://schemas.microsoft.com/office/drawing/2014/main" id="{826B1C5A-60BB-B148-AE80-8A76A90DD0C2}"/>
                  </a:ext>
                </a:extLst>
              </p:cNvPr>
              <p:cNvSpPr/>
              <p:nvPr/>
            </p:nvSpPr>
            <p:spPr>
              <a:xfrm>
                <a:off x="5441195" y="4069311"/>
                <a:ext cx="45719" cy="396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52387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Data visualization in CDA</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We use graphics in publications and presentations.</a:t>
            </a:r>
          </a:p>
          <a:p>
            <a:endParaRPr lang="en-GB" dirty="0"/>
          </a:p>
          <a:p>
            <a:r>
              <a:rPr lang="en-GB" dirty="0"/>
              <a:t>There are numeric techniques which are almost always displayed in visual form. Usually applies to techniques that model multivariate relationships.</a:t>
            </a:r>
          </a:p>
          <a:p>
            <a:endParaRPr lang="en-GB" dirty="0"/>
          </a:p>
          <a:p>
            <a:r>
              <a:rPr lang="en-GB" dirty="0"/>
              <a:t>Example: The results of structural equation </a:t>
            </a:r>
            <a:r>
              <a:rPr lang="en-GB" dirty="0" err="1"/>
              <a:t>modeling</a:t>
            </a:r>
            <a:r>
              <a:rPr lang="en-GB" dirty="0"/>
              <a:t> (SME) are usually represented in the form of dendrograms.</a:t>
            </a:r>
          </a:p>
          <a:p>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19</a:t>
            </a:fld>
            <a:endParaRPr lang="en-GB"/>
          </a:p>
        </p:txBody>
      </p:sp>
    </p:spTree>
    <p:extLst>
      <p:ext uri="{BB962C8B-B14F-4D97-AF65-F5344CB8AC3E}">
        <p14:creationId xmlns:p14="http://schemas.microsoft.com/office/powerpoint/2010/main" val="30121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DC6-8053-B3A2-F927-13A488DE7DED}"/>
              </a:ext>
            </a:extLst>
          </p:cNvPr>
          <p:cNvSpPr>
            <a:spLocks noGrp="1"/>
          </p:cNvSpPr>
          <p:nvPr>
            <p:ph type="ctrTitle"/>
          </p:nvPr>
        </p:nvSpPr>
        <p:spPr/>
        <p:txBody>
          <a:bodyPr/>
          <a:lstStyle/>
          <a:p>
            <a:r>
              <a:rPr lang="en-GB" dirty="0"/>
              <a:t>1. Introduction to the course</a:t>
            </a:r>
          </a:p>
        </p:txBody>
      </p:sp>
      <p:sp>
        <p:nvSpPr>
          <p:cNvPr id="3" name="Text Placeholder 2">
            <a:extLst>
              <a:ext uri="{FF2B5EF4-FFF2-40B4-BE49-F238E27FC236}">
                <a16:creationId xmlns:a16="http://schemas.microsoft.com/office/drawing/2014/main" id="{50CBCAFD-2CD5-9672-22F9-1DCCFCC6D547}"/>
              </a:ext>
            </a:extLst>
          </p:cNvPr>
          <p:cNvSpPr>
            <a:spLocks noGrp="1"/>
          </p:cNvSpPr>
          <p:nvPr>
            <p:ph type="body" sz="quarter" idx="14"/>
          </p:nvPr>
        </p:nvSpPr>
        <p:spPr/>
        <p:txBody>
          <a:bodyPr/>
          <a:lstStyle/>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 Introduction to quantitative research methods using R</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2: Data management and data wrangling</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3: Exploratory data analysis</a:t>
            </a:r>
          </a:p>
          <a:p>
            <a:r>
              <a:rPr lang="en-GB"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4: Data visualization</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5: Live Coding Walkthrough</a:t>
            </a:r>
          </a:p>
          <a:p>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Session 6: Probability and distributions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7:</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Tests for discrete variables: Analysing contingency tables</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8: Correlations and t-tests</a:t>
            </a: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9: </a:t>
            </a:r>
            <a:r>
              <a:rPr lang="en-GB"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ANOVA and linear regression</a:t>
            </a:r>
            <a:endPar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GB"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Session 10: Multiple regression, introduction to generalised linear regression</a:t>
            </a:r>
          </a:p>
        </p:txBody>
      </p:sp>
    </p:spTree>
    <p:extLst>
      <p:ext uri="{BB962C8B-B14F-4D97-AF65-F5344CB8AC3E}">
        <p14:creationId xmlns:p14="http://schemas.microsoft.com/office/powerpoint/2010/main" val="42951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Godfroid and Kim (2021)</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20</a:t>
            </a:fld>
            <a:endParaRPr lang="en-GB"/>
          </a:p>
        </p:txBody>
      </p:sp>
      <p:pic>
        <p:nvPicPr>
          <p:cNvPr id="7" name="Picture 6">
            <a:extLst>
              <a:ext uri="{FF2B5EF4-FFF2-40B4-BE49-F238E27FC236}">
                <a16:creationId xmlns:a16="http://schemas.microsoft.com/office/drawing/2014/main" id="{77F67196-3373-EE4D-AE10-62F6245892B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51537" y="2045287"/>
            <a:ext cx="7920000" cy="4250465"/>
          </a:xfrm>
          <a:prstGeom prst="rect">
            <a:avLst/>
          </a:prstGeom>
        </p:spPr>
      </p:pic>
    </p:spTree>
    <p:extLst>
      <p:ext uri="{BB962C8B-B14F-4D97-AF65-F5344CB8AC3E}">
        <p14:creationId xmlns:p14="http://schemas.microsoft.com/office/powerpoint/2010/main" val="2115548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Historical perspective</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21</a:t>
            </a:fld>
            <a:endParaRPr lang="en-GB"/>
          </a:p>
        </p:txBody>
      </p:sp>
    </p:spTree>
    <p:extLst>
      <p:ext uri="{BB962C8B-B14F-4D97-AF65-F5344CB8AC3E}">
        <p14:creationId xmlns:p14="http://schemas.microsoft.com/office/powerpoint/2010/main" val="87750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Statistical graphics have been around for many centuries.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162550" cy="3872733"/>
          </a:xfrm>
        </p:spPr>
        <p:txBody>
          <a:bodyPr>
            <a:noAutofit/>
          </a:bodyPr>
          <a:lstStyle/>
          <a:p>
            <a:pPr lvl="0"/>
            <a:r>
              <a:rPr lang="en-GB" dirty="0"/>
              <a:t>c</a:t>
            </a:r>
            <a:r>
              <a:rPr lang="en-GB" sz="2400" dirty="0"/>
              <a:t>. 3,800 BC: Oldest known map (Northern Mesopotamia) on clay tablet</a:t>
            </a:r>
          </a:p>
          <a:p>
            <a:pPr lvl="0"/>
            <a:r>
              <a:rPr lang="en-GB" sz="2400" dirty="0"/>
              <a:t>1786: Bar chart (William </a:t>
            </a:r>
            <a:r>
              <a:rPr lang="en-GB" sz="2400" dirty="0" err="1"/>
              <a:t>Playfair</a:t>
            </a:r>
            <a:r>
              <a:rPr lang="en-GB" sz="2400" dirty="0"/>
              <a:t>)</a:t>
            </a:r>
          </a:p>
          <a:p>
            <a:pPr lvl="0"/>
            <a:r>
              <a:rPr lang="en-GB" sz="2400" dirty="0"/>
              <a:t>1801: Pie chart (William </a:t>
            </a:r>
            <a:r>
              <a:rPr lang="en-GB" sz="2400" dirty="0" err="1"/>
              <a:t>Playfair</a:t>
            </a:r>
            <a:r>
              <a:rPr lang="en-GB" sz="2400" dirty="0"/>
              <a:t>)</a:t>
            </a:r>
          </a:p>
          <a:p>
            <a:pPr lvl="0"/>
            <a:r>
              <a:rPr lang="en-GB" sz="2400" dirty="0"/>
              <a:t>1833: Histogram (A. M. </a:t>
            </a:r>
            <a:r>
              <a:rPr lang="en-GB" sz="2400" dirty="0" err="1"/>
              <a:t>Guerry</a:t>
            </a:r>
            <a:r>
              <a:rPr lang="en-GB" sz="2400" dirty="0"/>
              <a:t>)</a:t>
            </a:r>
          </a:p>
          <a:p>
            <a:pPr lvl="0"/>
            <a:r>
              <a:rPr lang="en-GB" sz="2400" dirty="0"/>
              <a:t>1874: Age pyramid (bilateral histogram) (Francis A. Walker</a:t>
            </a:r>
            <a:r>
              <a:rPr lang="en-GB" dirty="0"/>
              <a: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22</a:t>
            </a:fld>
            <a:endParaRPr lang="en-GB"/>
          </a:p>
        </p:txBody>
      </p:sp>
      <p:pic>
        <p:nvPicPr>
          <p:cNvPr id="7" name="Picture 6">
            <a:extLst>
              <a:ext uri="{FF2B5EF4-FFF2-40B4-BE49-F238E27FC236}">
                <a16:creationId xmlns:a16="http://schemas.microsoft.com/office/drawing/2014/main" id="{FB215A31-7321-5347-86DD-8BC99EC2E7E3}"/>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6006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US" dirty="0" err="1"/>
              <a:t>Beninger</a:t>
            </a:r>
            <a:r>
              <a:rPr lang="en-US" dirty="0"/>
              <a:t> and Robyn (1978)</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dirty="0"/>
              <a:t>Development of statistical graphics as solutions to major graphical problems that occupied scientists at the time.</a:t>
            </a:r>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23</a:t>
            </a:fld>
            <a:endParaRPr lang="en-GB"/>
          </a:p>
        </p:txBody>
      </p:sp>
      <p:pic>
        <p:nvPicPr>
          <p:cNvPr id="10" name="Picture 9">
            <a:extLst>
              <a:ext uri="{FF2B5EF4-FFF2-40B4-BE49-F238E27FC236}">
                <a16:creationId xmlns:a16="http://schemas.microsoft.com/office/drawing/2014/main" id="{826EFA0F-F4D2-4047-924B-97949FA95025}"/>
              </a:ext>
            </a:extLst>
          </p:cNvPr>
          <p:cNvPicPr>
            <a:picLocks noChangeAspect="1"/>
          </p:cNvPicPr>
          <p:nvPr/>
        </p:nvPicPr>
        <p:blipFill>
          <a:blip r:embed="rId3"/>
          <a:stretch>
            <a:fillRect/>
          </a:stretch>
        </p:blipFill>
        <p:spPr>
          <a:xfrm>
            <a:off x="7658532" y="2027057"/>
            <a:ext cx="2604829" cy="3615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965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18</a:t>
            </a:r>
            <a:r>
              <a:rPr lang="en-GB" baseline="30000" dirty="0"/>
              <a:t>th</a:t>
            </a:r>
            <a:r>
              <a:rPr lang="en-GB" dirty="0"/>
              <a:t> century: How to represent State statistics?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GB" sz="2000" dirty="0"/>
              <a:t>William </a:t>
            </a:r>
            <a:r>
              <a:rPr lang="en-GB" sz="2000" dirty="0" err="1"/>
              <a:t>Playfair</a:t>
            </a:r>
            <a:r>
              <a:rPr lang="en-GB" sz="2000" dirty="0"/>
              <a:t> (1786): Exports and Imports of Scotland to and from different parts for one Year from Christmas 1780 to Christmas 1781</a:t>
            </a:r>
          </a:p>
          <a:p>
            <a:pPr marL="0" indent="0">
              <a:buNone/>
            </a:pPr>
            <a:endParaRPr lang="en-GB" sz="20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24</a:t>
            </a:fld>
            <a:endParaRPr lang="en-GB"/>
          </a:p>
        </p:txBody>
      </p:sp>
      <p:sp>
        <p:nvSpPr>
          <p:cNvPr id="5" name="Rectangle 2">
            <a:extLst>
              <a:ext uri="{FF2B5EF4-FFF2-40B4-BE49-F238E27FC236}">
                <a16:creationId xmlns:a16="http://schemas.microsoft.com/office/drawing/2014/main" id="{0015F7B1-7485-A246-A06B-F00BE02D0F3A}"/>
              </a:ext>
            </a:extLst>
          </p:cNvPr>
          <p:cNvSpPr>
            <a:spLocks noChangeArrowheads="1"/>
          </p:cNvSpPr>
          <p:nvPr/>
        </p:nvSpPr>
        <p:spPr bwMode="auto">
          <a:xfrm>
            <a:off x="3232880" y="150602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5D52ABE9-1501-714F-B9DD-523E4C7B8381}"/>
              </a:ext>
            </a:extLst>
          </p:cNvPr>
          <p:cNvPicPr>
            <a:picLocks noChangeAspect="1"/>
          </p:cNvPicPr>
          <p:nvPr/>
        </p:nvPicPr>
        <p:blipFill>
          <a:blip r:embed="rId3"/>
          <a:stretch>
            <a:fillRect/>
          </a:stretch>
        </p:blipFill>
        <p:spPr>
          <a:xfrm>
            <a:off x="3486000" y="2010735"/>
            <a:ext cx="5220000" cy="3501443"/>
          </a:xfrm>
          <a:prstGeom prst="rect">
            <a:avLst/>
          </a:prstGeom>
        </p:spPr>
      </p:pic>
    </p:spTree>
    <p:extLst>
      <p:ext uri="{BB962C8B-B14F-4D97-AF65-F5344CB8AC3E}">
        <p14:creationId xmlns:p14="http://schemas.microsoft.com/office/powerpoint/2010/main" val="254684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25</a:t>
            </a:fld>
            <a:endParaRPr lang="en-GB"/>
          </a:p>
        </p:txBody>
      </p:sp>
      <p:pic>
        <p:nvPicPr>
          <p:cNvPr id="5" name="Picture 4">
            <a:extLst>
              <a:ext uri="{FF2B5EF4-FFF2-40B4-BE49-F238E27FC236}">
                <a16:creationId xmlns:a16="http://schemas.microsoft.com/office/drawing/2014/main" id="{9662FAB8-02AF-F743-B157-843BE303650C}"/>
              </a:ext>
            </a:extLst>
          </p:cNvPr>
          <p:cNvPicPr>
            <a:picLocks noChangeAspect="1"/>
          </p:cNvPicPr>
          <p:nvPr/>
        </p:nvPicPr>
        <p:blipFill>
          <a:blip r:embed="rId3"/>
          <a:stretch>
            <a:fillRect/>
          </a:stretch>
        </p:blipFill>
        <p:spPr>
          <a:xfrm>
            <a:off x="2824955" y="2062807"/>
            <a:ext cx="6542091" cy="3577706"/>
          </a:xfrm>
          <a:prstGeom prst="rect">
            <a:avLst/>
          </a:prstGeom>
        </p:spPr>
      </p:pic>
      <p:sp>
        <p:nvSpPr>
          <p:cNvPr id="8" name="Rectangle 7">
            <a:extLst>
              <a:ext uri="{FF2B5EF4-FFF2-40B4-BE49-F238E27FC236}">
                <a16:creationId xmlns:a16="http://schemas.microsoft.com/office/drawing/2014/main" id="{C20606C7-0339-D94C-A68F-E0F2C3FE6781}"/>
              </a:ext>
            </a:extLst>
          </p:cNvPr>
          <p:cNvSpPr/>
          <p:nvPr/>
        </p:nvSpPr>
        <p:spPr>
          <a:xfrm>
            <a:off x="2152650" y="5866349"/>
            <a:ext cx="6943224" cy="707886"/>
          </a:xfrm>
          <a:prstGeom prst="rect">
            <a:avLst/>
          </a:prstGeom>
        </p:spPr>
        <p:txBody>
          <a:bodyPr wrap="square">
            <a:spAutoFit/>
          </a:bodyPr>
          <a:lstStyle/>
          <a:p>
            <a:r>
              <a:rPr lang="en-GB" sz="2000" dirty="0"/>
              <a:t>Florence Nightingale (1858): Diagram of the causes of mortality in the army in the East</a:t>
            </a:r>
          </a:p>
        </p:txBody>
      </p:sp>
    </p:spTree>
    <p:extLst>
      <p:ext uri="{BB962C8B-B14F-4D97-AF65-F5344CB8AC3E}">
        <p14:creationId xmlns:p14="http://schemas.microsoft.com/office/powerpoint/2010/main" val="2132791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fontScale="90000"/>
          </a:bodyPr>
          <a:lstStyle/>
          <a:p>
            <a:r>
              <a:rPr lang="en-GB" dirty="0"/>
              <a:t>19</a:t>
            </a:r>
            <a:r>
              <a:rPr lang="en-GB" baseline="30000" dirty="0"/>
              <a:t>th</a:t>
            </a:r>
            <a:r>
              <a:rPr lang="en-GB" dirty="0"/>
              <a:t> century: How to represent vital statistics? </a:t>
            </a:r>
            <a:br>
              <a:rPr lang="en-GB" dirty="0"/>
            </a:b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26</a:t>
            </a:fld>
            <a:endParaRPr lang="en-GB"/>
          </a:p>
        </p:txBody>
      </p:sp>
      <p:sp>
        <p:nvSpPr>
          <p:cNvPr id="8" name="Rectangle 7">
            <a:extLst>
              <a:ext uri="{FF2B5EF4-FFF2-40B4-BE49-F238E27FC236}">
                <a16:creationId xmlns:a16="http://schemas.microsoft.com/office/drawing/2014/main" id="{C20606C7-0339-D94C-A68F-E0F2C3FE6781}"/>
              </a:ext>
            </a:extLst>
          </p:cNvPr>
          <p:cNvSpPr/>
          <p:nvPr/>
        </p:nvSpPr>
        <p:spPr>
          <a:xfrm>
            <a:off x="2152651" y="2234154"/>
            <a:ext cx="3750845" cy="1200329"/>
          </a:xfrm>
          <a:prstGeom prst="rect">
            <a:avLst/>
          </a:prstGeom>
        </p:spPr>
        <p:txBody>
          <a:bodyPr wrap="square">
            <a:spAutoFit/>
          </a:bodyPr>
          <a:lstStyle/>
          <a:p>
            <a:r>
              <a:rPr lang="en-GB" sz="2400" dirty="0"/>
              <a:t>Francis A. Walker (1874): Age pyramid</a:t>
            </a:r>
          </a:p>
          <a:p>
            <a:r>
              <a:rPr lang="en-GB" sz="2400" dirty="0"/>
              <a:t>(bilateral histogram)</a:t>
            </a:r>
          </a:p>
        </p:txBody>
      </p:sp>
      <p:pic>
        <p:nvPicPr>
          <p:cNvPr id="7" name="Picture 6">
            <a:extLst>
              <a:ext uri="{FF2B5EF4-FFF2-40B4-BE49-F238E27FC236}">
                <a16:creationId xmlns:a16="http://schemas.microsoft.com/office/drawing/2014/main" id="{126A8F59-A043-834F-8A8E-CAEBE8865694}"/>
              </a:ext>
            </a:extLst>
          </p:cNvPr>
          <p:cNvPicPr>
            <a:picLocks noChangeAspect="1"/>
          </p:cNvPicPr>
          <p:nvPr/>
        </p:nvPicPr>
        <p:blipFill rotWithShape="1">
          <a:blip r:embed="rId3">
            <a:extLst>
              <a:ext uri="{28A0092B-C50C-407E-A947-70E740481C1C}">
                <a14:useLocalDpi xmlns:a14="http://schemas.microsoft.com/office/drawing/2010/main" val="0"/>
              </a:ext>
            </a:extLst>
          </a:blip>
          <a:srcRect l="32456" t="5255" r="32632" b="7139"/>
          <a:stretch/>
        </p:blipFill>
        <p:spPr>
          <a:xfrm>
            <a:off x="5903496" y="1699482"/>
            <a:ext cx="3623833" cy="4738783"/>
          </a:xfrm>
          <a:prstGeom prst="rect">
            <a:avLst/>
          </a:prstGeom>
        </p:spPr>
      </p:pic>
    </p:spTree>
    <p:extLst>
      <p:ext uri="{BB962C8B-B14F-4D97-AF65-F5344CB8AC3E}">
        <p14:creationId xmlns:p14="http://schemas.microsoft.com/office/powerpoint/2010/main" val="392956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Age pyramids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507507" cy="3872733"/>
          </a:xfrm>
        </p:spPr>
        <p:txBody>
          <a:bodyPr>
            <a:noAutofit/>
          </a:bodyPr>
          <a:lstStyle/>
          <a:p>
            <a:pPr marL="0" indent="0">
              <a:buNone/>
            </a:pPr>
            <a:r>
              <a:rPr lang="en-GB" sz="2000" dirty="0"/>
              <a:t>1874: Age pyramid (bilateral histogram) (Francis A. Walker</a:t>
            </a:r>
            <a:r>
              <a:rPr lang="en-GB" sz="2400" dirty="0"/>
              <a:t>)</a:t>
            </a:r>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27</a:t>
            </a:fld>
            <a:endParaRPr lang="en-GB"/>
          </a:p>
        </p:txBody>
      </p:sp>
      <p:pic>
        <p:nvPicPr>
          <p:cNvPr id="7" name="Picture 6">
            <a:extLst>
              <a:ext uri="{FF2B5EF4-FFF2-40B4-BE49-F238E27FC236}">
                <a16:creationId xmlns:a16="http://schemas.microsoft.com/office/drawing/2014/main" id="{E6BD29BA-FC8A-5E41-89E5-C78BA6A9AFC6}"/>
              </a:ext>
            </a:extLst>
          </p:cNvPr>
          <p:cNvPicPr>
            <a:picLocks noChangeAspect="1"/>
          </p:cNvPicPr>
          <p:nvPr/>
        </p:nvPicPr>
        <p:blipFill>
          <a:blip r:embed="rId3"/>
          <a:stretch>
            <a:fillRect/>
          </a:stretch>
        </p:blipFill>
        <p:spPr>
          <a:xfrm>
            <a:off x="2132826" y="343399"/>
            <a:ext cx="8101264" cy="5704640"/>
          </a:xfrm>
          <a:prstGeom prst="rect">
            <a:avLst/>
          </a:prstGeom>
        </p:spPr>
      </p:pic>
      <p:sp>
        <p:nvSpPr>
          <p:cNvPr id="5" name="Rectangle 4">
            <a:extLst>
              <a:ext uri="{FF2B5EF4-FFF2-40B4-BE49-F238E27FC236}">
                <a16:creationId xmlns:a16="http://schemas.microsoft.com/office/drawing/2014/main" id="{785A6A38-85D5-F446-99C4-43CACBA11017}"/>
              </a:ext>
            </a:extLst>
          </p:cNvPr>
          <p:cNvSpPr/>
          <p:nvPr/>
        </p:nvSpPr>
        <p:spPr>
          <a:xfrm>
            <a:off x="4952227" y="6241092"/>
            <a:ext cx="2462463" cy="369332"/>
          </a:xfrm>
          <a:prstGeom prst="rect">
            <a:avLst/>
          </a:prstGeom>
        </p:spPr>
        <p:txBody>
          <a:bodyPr wrap="square">
            <a:spAutoFit/>
          </a:bodyPr>
          <a:lstStyle/>
          <a:p>
            <a:r>
              <a:rPr lang="en-US" dirty="0">
                <a:hlinkClick r:id="rId4"/>
              </a:rPr>
              <a:t>ONS data, click here</a:t>
            </a:r>
            <a:endParaRPr lang="en-US" dirty="0"/>
          </a:p>
        </p:txBody>
      </p:sp>
    </p:spTree>
    <p:extLst>
      <p:ext uri="{BB962C8B-B14F-4D97-AF65-F5344CB8AC3E}">
        <p14:creationId xmlns:p14="http://schemas.microsoft.com/office/powerpoint/2010/main" val="352684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232108" cy="3872733"/>
          </a:xfrm>
        </p:spPr>
        <p:txBody>
          <a:bodyPr>
            <a:noAutofit/>
          </a:bodyPr>
          <a:lstStyle/>
          <a:p>
            <a:pPr marL="0" indent="0">
              <a:buNone/>
            </a:pPr>
            <a:r>
              <a:rPr lang="en-GB" dirty="0" err="1"/>
              <a:t>Vauthier</a:t>
            </a:r>
            <a:r>
              <a:rPr lang="en-GB" dirty="0"/>
              <a:t> (1874): Population contour map.</a:t>
            </a:r>
          </a:p>
          <a:p>
            <a:pPr marL="0" indent="0">
              <a:buNone/>
            </a:pPr>
            <a:endParaRPr lang="en-GB" dirty="0"/>
          </a:p>
          <a:p>
            <a:pPr marL="0" indent="0">
              <a:buNone/>
            </a:pPr>
            <a:r>
              <a:rPr lang="en-GB" dirty="0"/>
              <a:t>Map of Paris with population density depicted as contour lines.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28</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4E9CAED-A720-824F-AB40-33E19C21C1A0}"/>
              </a:ext>
            </a:extLst>
          </p:cNvPr>
          <p:cNvPicPr>
            <a:picLocks noChangeAspect="1"/>
          </p:cNvPicPr>
          <p:nvPr/>
        </p:nvPicPr>
        <p:blipFill>
          <a:blip r:embed="rId4"/>
          <a:stretch>
            <a:fillRect/>
          </a:stretch>
        </p:blipFill>
        <p:spPr>
          <a:xfrm>
            <a:off x="6801855" y="1491709"/>
            <a:ext cx="3514327" cy="5186387"/>
          </a:xfrm>
          <a:prstGeom prst="rect">
            <a:avLst/>
          </a:prstGeom>
        </p:spPr>
      </p:pic>
    </p:spTree>
    <p:extLst>
      <p:ext uri="{BB962C8B-B14F-4D97-AF65-F5344CB8AC3E}">
        <p14:creationId xmlns:p14="http://schemas.microsoft.com/office/powerpoint/2010/main" val="390984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a:t>19-20</a:t>
            </a:r>
            <a:r>
              <a:rPr lang="en-GB" baseline="30000" dirty="0"/>
              <a:t>th</a:t>
            </a:r>
            <a:r>
              <a:rPr lang="en-GB" dirty="0"/>
              <a:t> century: How to represent multivariate relationships?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3847096" cy="3872733"/>
          </a:xfrm>
        </p:spPr>
        <p:txBody>
          <a:bodyPr>
            <a:noAutofit/>
          </a:bodyPr>
          <a:lstStyle/>
          <a:p>
            <a:pPr marL="0" indent="0">
              <a:buNone/>
            </a:pPr>
            <a:r>
              <a:rPr lang="en-GB" dirty="0"/>
              <a:t>Luigi </a:t>
            </a:r>
            <a:r>
              <a:rPr lang="en-GB" dirty="0" err="1"/>
              <a:t>Perozzo</a:t>
            </a:r>
            <a:r>
              <a:rPr lang="en-GB" dirty="0"/>
              <a:t> (1879): Stereogram</a:t>
            </a:r>
          </a:p>
          <a:p>
            <a:pPr marL="0" indent="0">
              <a:buNone/>
            </a:pPr>
            <a:endParaRPr lang="en-GB" dirty="0"/>
          </a:p>
          <a:p>
            <a:pPr marL="0" indent="0">
              <a:buNone/>
            </a:pPr>
            <a:r>
              <a:rPr lang="en-GB" dirty="0"/>
              <a:t>3D population pyramid representing Swedish population (1750-1875) by age groups)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29</a:t>
            </a:fld>
            <a:endParaRPr lang="en-GB"/>
          </a:p>
        </p:txBody>
      </p:sp>
      <p:pic>
        <p:nvPicPr>
          <p:cNvPr id="8" name="Picture 7">
            <a:extLst>
              <a:ext uri="{FF2B5EF4-FFF2-40B4-BE49-F238E27FC236}">
                <a16:creationId xmlns:a16="http://schemas.microsoft.com/office/drawing/2014/main" id="{29B53E7F-8A67-AE42-BCAC-F5687F255148}"/>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130554E9-15FE-7541-9F2C-B7E267496CE8}"/>
              </a:ext>
            </a:extLst>
          </p:cNvPr>
          <p:cNvPicPr>
            <a:picLocks noChangeAspect="1"/>
          </p:cNvPicPr>
          <p:nvPr/>
        </p:nvPicPr>
        <p:blipFill>
          <a:blip r:embed="rId4"/>
          <a:stretch>
            <a:fillRect/>
          </a:stretch>
        </p:blipFill>
        <p:spPr>
          <a:xfrm>
            <a:off x="5999748" y="1534199"/>
            <a:ext cx="4272319" cy="5068143"/>
          </a:xfrm>
          <a:prstGeom prst="rect">
            <a:avLst/>
          </a:prstGeom>
        </p:spPr>
      </p:pic>
    </p:spTree>
    <p:extLst>
      <p:ext uri="{BB962C8B-B14F-4D97-AF65-F5344CB8AC3E}">
        <p14:creationId xmlns:p14="http://schemas.microsoft.com/office/powerpoint/2010/main" val="285355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Our plan for today</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sz="2800" dirty="0"/>
              <a:t>Exploratory data analysis (</a:t>
            </a:r>
            <a:r>
              <a:rPr lang="en-GB" sz="2800" dirty="0" err="1"/>
              <a:t>contd</a:t>
            </a:r>
            <a:r>
              <a:rPr lang="en-GB" sz="2800" dirty="0"/>
              <a:t>)</a:t>
            </a:r>
          </a:p>
          <a:p>
            <a:pPr marL="0" indent="0">
              <a:buNone/>
            </a:pPr>
            <a:endParaRPr lang="en-GB" sz="2800" dirty="0"/>
          </a:p>
          <a:p>
            <a:pPr marL="0" indent="0">
              <a:buNone/>
            </a:pPr>
            <a:r>
              <a:rPr lang="en-GB" sz="2800" dirty="0"/>
              <a:t>Data visualization</a:t>
            </a:r>
          </a:p>
          <a:p>
            <a:r>
              <a:rPr lang="en-GB" sz="2400" dirty="0"/>
              <a:t>Short introduction</a:t>
            </a:r>
          </a:p>
          <a:p>
            <a:r>
              <a:rPr lang="en-GB" sz="2400" dirty="0"/>
              <a:t>Handout 4</a:t>
            </a:r>
          </a:p>
          <a:p>
            <a:pPr marL="0" indent="0">
              <a:buNone/>
            </a:pPr>
            <a:endParaRPr lang="en-GB" sz="28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a:t>
            </a:fld>
            <a:endParaRPr lang="en-GB"/>
          </a:p>
        </p:txBody>
      </p:sp>
    </p:spTree>
    <p:extLst>
      <p:ext uri="{BB962C8B-B14F-4D97-AF65-F5344CB8AC3E}">
        <p14:creationId xmlns:p14="http://schemas.microsoft.com/office/powerpoint/2010/main" val="126075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guiding principles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30</a:t>
            </a:fld>
            <a:endParaRPr lang="en-GB"/>
          </a:p>
        </p:txBody>
      </p:sp>
      <p:sp>
        <p:nvSpPr>
          <p:cNvPr id="4" name="Rectangle 3">
            <a:extLst>
              <a:ext uri="{FF2B5EF4-FFF2-40B4-BE49-F238E27FC236}">
                <a16:creationId xmlns:a16="http://schemas.microsoft.com/office/drawing/2014/main" id="{7B5B2AD4-BC6D-2D49-8ED9-1F8D0164D4BC}"/>
              </a:ext>
            </a:extLst>
          </p:cNvPr>
          <p:cNvSpPr/>
          <p:nvPr/>
        </p:nvSpPr>
        <p:spPr>
          <a:xfrm>
            <a:off x="5062635" y="4070700"/>
            <a:ext cx="4572000" cy="1569660"/>
          </a:xfrm>
          <a:prstGeom prst="rect">
            <a:avLst/>
          </a:prstGeom>
          <a:ln>
            <a:solidFill>
              <a:srgbClr val="B5121B"/>
            </a:solidFill>
          </a:ln>
        </p:spPr>
        <p:txBody>
          <a:bodyPr>
            <a:spAutoFit/>
          </a:bodyPr>
          <a:lstStyle/>
          <a:p>
            <a:pPr>
              <a:defRPr/>
            </a:pPr>
            <a:r>
              <a:rPr lang="en-GB" sz="2400" dirty="0"/>
              <a:t>Look at your data from different ways and from different perspectives, compare finer and coarser levels.</a:t>
            </a:r>
          </a:p>
        </p:txBody>
      </p:sp>
    </p:spTree>
    <p:extLst>
      <p:ext uri="{BB962C8B-B14F-4D97-AF65-F5344CB8AC3E}">
        <p14:creationId xmlns:p14="http://schemas.microsoft.com/office/powerpoint/2010/main" val="105635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r>
              <a:rPr lang="en-GB" dirty="0" err="1"/>
              <a:t>Tufte</a:t>
            </a:r>
            <a:r>
              <a:rPr lang="en-GB" dirty="0"/>
              <a:t> (1983): Visual display of quantitative information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37961" cy="3872733"/>
          </a:xfrm>
        </p:spPr>
        <p:txBody>
          <a:bodyPr>
            <a:noAutofit/>
          </a:bodyPr>
          <a:lstStyle/>
          <a:p>
            <a:r>
              <a:rPr lang="en-GB" dirty="0"/>
              <a:t>Above all else show the data</a:t>
            </a:r>
          </a:p>
          <a:p>
            <a:r>
              <a:rPr lang="en-GB" dirty="0"/>
              <a:t>Avoid distorting what the data have to say</a:t>
            </a:r>
          </a:p>
          <a:p>
            <a:r>
              <a:rPr lang="en-GB" dirty="0"/>
              <a:t>Encourage the eye to compare different pieces of data</a:t>
            </a:r>
          </a:p>
          <a:p>
            <a:r>
              <a:rPr lang="en-GB" dirty="0"/>
              <a:t>Reveal the data at several levels of detail, from a broad overview to the fine structure</a:t>
            </a:r>
          </a:p>
          <a:p>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31</a:t>
            </a:fld>
            <a:endParaRPr lang="en-GB"/>
          </a:p>
        </p:txBody>
      </p:sp>
      <p:pic>
        <p:nvPicPr>
          <p:cNvPr id="5" name="Picture 4">
            <a:extLst>
              <a:ext uri="{FF2B5EF4-FFF2-40B4-BE49-F238E27FC236}">
                <a16:creationId xmlns:a16="http://schemas.microsoft.com/office/drawing/2014/main" id="{E93BEA80-C6DA-0843-85C0-7835D36BCCA4}"/>
              </a:ext>
            </a:extLst>
          </p:cNvPr>
          <p:cNvPicPr>
            <a:picLocks noChangeAspect="1"/>
          </p:cNvPicPr>
          <p:nvPr/>
        </p:nvPicPr>
        <p:blipFill>
          <a:blip r:embed="rId2"/>
          <a:stretch>
            <a:fillRect/>
          </a:stretch>
        </p:blipFill>
        <p:spPr>
          <a:xfrm>
            <a:off x="7473307" y="2234153"/>
            <a:ext cx="2501900" cy="317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823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 How to display data badly </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Among the 12 rules:</a:t>
            </a:r>
          </a:p>
          <a:p>
            <a:pPr lvl="0"/>
            <a:r>
              <a:rPr lang="en-GB" sz="2000" dirty="0"/>
              <a:t>Show as few data as possible (minimize the data density)</a:t>
            </a:r>
          </a:p>
          <a:p>
            <a:pPr lvl="0"/>
            <a:r>
              <a:rPr lang="en-GB" sz="2000" dirty="0"/>
              <a:t>Hide what data you want to show</a:t>
            </a:r>
          </a:p>
          <a:p>
            <a:pPr lvl="0"/>
            <a:r>
              <a:rPr lang="en-GB" sz="2000" dirty="0"/>
              <a:t>Change scales in mid-axis</a:t>
            </a:r>
          </a:p>
          <a:p>
            <a:pPr lvl="0"/>
            <a:r>
              <a:rPr lang="en-GB" sz="2000" dirty="0"/>
              <a:t>Emphasize the trivial (ignore the important)</a:t>
            </a:r>
          </a:p>
          <a:p>
            <a:pPr lvl="0"/>
            <a:r>
              <a:rPr lang="en-GB" sz="2000" dirty="0"/>
              <a:t>If it has been done well in the past, think of another way to do it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32</a:t>
            </a:fld>
            <a:endParaRPr lang="en-GB"/>
          </a:p>
        </p:txBody>
      </p:sp>
      <p:pic>
        <p:nvPicPr>
          <p:cNvPr id="7" name="Picture 6">
            <a:extLst>
              <a:ext uri="{FF2B5EF4-FFF2-40B4-BE49-F238E27FC236}">
                <a16:creationId xmlns:a16="http://schemas.microsoft.com/office/drawing/2014/main" id="{D52FA377-BBC6-E74C-A8A3-C4562B2CD60C}"/>
              </a:ext>
            </a:extLst>
          </p:cNvPr>
          <p:cNvPicPr>
            <a:picLocks noChangeAspect="1"/>
          </p:cNvPicPr>
          <p:nvPr/>
        </p:nvPicPr>
        <p:blipFill>
          <a:blip r:embed="rId2"/>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32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33</a:t>
            </a:fld>
            <a:endParaRPr lang="en-GB"/>
          </a:p>
        </p:txBody>
      </p:sp>
      <p:pic>
        <p:nvPicPr>
          <p:cNvPr id="6" name="Picture 5">
            <a:extLst>
              <a:ext uri="{FF2B5EF4-FFF2-40B4-BE49-F238E27FC236}">
                <a16:creationId xmlns:a16="http://schemas.microsoft.com/office/drawing/2014/main" id="{58AEE77C-3AA5-1449-9DD4-27EE1592208F}"/>
              </a:ext>
            </a:extLst>
          </p:cNvPr>
          <p:cNvPicPr>
            <a:picLocks noChangeAspect="1"/>
          </p:cNvPicPr>
          <p:nvPr/>
        </p:nvPicPr>
        <p:blipFill>
          <a:blip r:embed="rId3"/>
          <a:stretch>
            <a:fillRect/>
          </a:stretch>
        </p:blipFill>
        <p:spPr>
          <a:xfrm>
            <a:off x="7620907" y="2035849"/>
            <a:ext cx="2595600" cy="35549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070EA6C-1C2A-0745-B22D-E88D9B961932}"/>
              </a:ext>
            </a:extLst>
          </p:cNvPr>
          <p:cNvPicPr>
            <a:picLocks noChangeAspect="1"/>
          </p:cNvPicPr>
          <p:nvPr/>
        </p:nvPicPr>
        <p:blipFill>
          <a:blip r:embed="rId4"/>
          <a:stretch>
            <a:fillRect/>
          </a:stretch>
        </p:blipFill>
        <p:spPr>
          <a:xfrm>
            <a:off x="4803067" y="1570083"/>
            <a:ext cx="5702403" cy="4910721"/>
          </a:xfrm>
          <a:prstGeom prst="rect">
            <a:avLst/>
          </a:prstGeom>
        </p:spPr>
      </p:pic>
      <p:sp>
        <p:nvSpPr>
          <p:cNvPr id="12" name="Content Placeholder 11">
            <a:extLst>
              <a:ext uri="{FF2B5EF4-FFF2-40B4-BE49-F238E27FC236}">
                <a16:creationId xmlns:a16="http://schemas.microsoft.com/office/drawing/2014/main" id="{D3776D30-1287-D247-8C87-9FC9CF50EAEF}"/>
              </a:ext>
            </a:extLst>
          </p:cNvPr>
          <p:cNvSpPr>
            <a:spLocks noGrp="1"/>
          </p:cNvSpPr>
          <p:nvPr>
            <p:ph idx="1"/>
          </p:nvPr>
        </p:nvSpPr>
        <p:spPr>
          <a:xfrm>
            <a:off x="2152651" y="2092572"/>
            <a:ext cx="3109161" cy="4014315"/>
          </a:xfrm>
        </p:spPr>
        <p:txBody>
          <a:bodyPr>
            <a:normAutofit/>
          </a:bodyPr>
          <a:lstStyle/>
          <a:p>
            <a:r>
              <a:rPr lang="en-GB" dirty="0"/>
              <a:t>Data density index (</a:t>
            </a:r>
            <a:r>
              <a:rPr lang="en-GB" dirty="0" err="1"/>
              <a:t>ddi</a:t>
            </a:r>
            <a:r>
              <a:rPr lang="en-GB" dirty="0"/>
              <a:t>): The number of numbers plotted per square inch.” (</a:t>
            </a:r>
            <a:r>
              <a:rPr lang="en-GB" dirty="0" err="1"/>
              <a:t>Tufte</a:t>
            </a:r>
            <a:r>
              <a:rPr lang="en-GB" dirty="0"/>
              <a:t>, 1983)</a:t>
            </a:r>
            <a:endParaRPr lang="en-US" dirty="0"/>
          </a:p>
        </p:txBody>
      </p:sp>
      <p:sp>
        <p:nvSpPr>
          <p:cNvPr id="13" name="Rectangle 12">
            <a:extLst>
              <a:ext uri="{FF2B5EF4-FFF2-40B4-BE49-F238E27FC236}">
                <a16:creationId xmlns:a16="http://schemas.microsoft.com/office/drawing/2014/main" id="{68E28C64-68E0-1446-8AFA-47B50AC0794E}"/>
              </a:ext>
            </a:extLst>
          </p:cNvPr>
          <p:cNvSpPr/>
          <p:nvPr/>
        </p:nvSpPr>
        <p:spPr>
          <a:xfrm>
            <a:off x="2247268" y="4908851"/>
            <a:ext cx="2698954" cy="1015663"/>
          </a:xfrm>
          <a:prstGeom prst="rect">
            <a:avLst/>
          </a:prstGeom>
          <a:ln>
            <a:solidFill>
              <a:srgbClr val="B5121B"/>
            </a:solidFill>
          </a:ln>
        </p:spPr>
        <p:txBody>
          <a:bodyPr wrap="square">
            <a:spAutoFit/>
          </a:bodyPr>
          <a:lstStyle/>
          <a:p>
            <a:pPr lvl="0"/>
            <a:r>
              <a:rPr lang="en-GB" sz="2000" dirty="0"/>
              <a:t>Show as few data as possible (minimize the data density)</a:t>
            </a:r>
          </a:p>
        </p:txBody>
      </p:sp>
    </p:spTree>
    <p:extLst>
      <p:ext uri="{BB962C8B-B14F-4D97-AF65-F5344CB8AC3E}">
        <p14:creationId xmlns:p14="http://schemas.microsoft.com/office/powerpoint/2010/main" val="1425163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34</a:t>
            </a:fld>
            <a:endParaRPr lang="en-GB"/>
          </a:p>
        </p:txBody>
      </p:sp>
      <p:sp>
        <p:nvSpPr>
          <p:cNvPr id="9" name="Content Placeholder 8">
            <a:extLst>
              <a:ext uri="{FF2B5EF4-FFF2-40B4-BE49-F238E27FC236}">
                <a16:creationId xmlns:a16="http://schemas.microsoft.com/office/drawing/2014/main" id="{C3697BAC-C1EE-C84C-AF44-F8CF449CE1C1}"/>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B963DFD7-353C-4041-A441-047725C13588}"/>
              </a:ext>
            </a:extLst>
          </p:cNvPr>
          <p:cNvPicPr>
            <a:picLocks noChangeAspect="1"/>
          </p:cNvPicPr>
          <p:nvPr/>
        </p:nvPicPr>
        <p:blipFill>
          <a:blip r:embed="rId2"/>
          <a:stretch>
            <a:fillRect/>
          </a:stretch>
        </p:blipFill>
        <p:spPr>
          <a:xfrm>
            <a:off x="6051833" y="191732"/>
            <a:ext cx="4300077" cy="5923946"/>
          </a:xfrm>
          <a:prstGeom prst="rect">
            <a:avLst/>
          </a:prstGeom>
        </p:spPr>
      </p:pic>
      <p:pic>
        <p:nvPicPr>
          <p:cNvPr id="11" name="Picture 10">
            <a:extLst>
              <a:ext uri="{FF2B5EF4-FFF2-40B4-BE49-F238E27FC236}">
                <a16:creationId xmlns:a16="http://schemas.microsoft.com/office/drawing/2014/main" id="{082730DE-D831-E04D-A89D-0155C6405547}"/>
              </a:ext>
            </a:extLst>
          </p:cNvPr>
          <p:cNvPicPr>
            <a:picLocks noChangeAspect="1"/>
          </p:cNvPicPr>
          <p:nvPr/>
        </p:nvPicPr>
        <p:blipFill>
          <a:blip r:embed="rId3"/>
          <a:stretch>
            <a:fillRect/>
          </a:stretch>
        </p:blipFill>
        <p:spPr>
          <a:xfrm>
            <a:off x="1840092" y="313824"/>
            <a:ext cx="4211741" cy="3438700"/>
          </a:xfrm>
          <a:prstGeom prst="rect">
            <a:avLst/>
          </a:prstGeom>
        </p:spPr>
      </p:pic>
      <p:sp>
        <p:nvSpPr>
          <p:cNvPr id="12" name="Rectangle 11">
            <a:extLst>
              <a:ext uri="{FF2B5EF4-FFF2-40B4-BE49-F238E27FC236}">
                <a16:creationId xmlns:a16="http://schemas.microsoft.com/office/drawing/2014/main" id="{C3FE25A9-979F-F840-A925-97C1965DAABA}"/>
              </a:ext>
            </a:extLst>
          </p:cNvPr>
          <p:cNvSpPr/>
          <p:nvPr/>
        </p:nvSpPr>
        <p:spPr>
          <a:xfrm>
            <a:off x="2253524" y="4583386"/>
            <a:ext cx="3677610" cy="400110"/>
          </a:xfrm>
          <a:prstGeom prst="rect">
            <a:avLst/>
          </a:prstGeom>
          <a:ln>
            <a:solidFill>
              <a:srgbClr val="B5121B"/>
            </a:solidFill>
          </a:ln>
        </p:spPr>
        <p:txBody>
          <a:bodyPr wrap="none">
            <a:spAutoFit/>
          </a:bodyPr>
          <a:lstStyle/>
          <a:p>
            <a:pPr lvl="0"/>
            <a:r>
              <a:rPr lang="en-GB" sz="2000" dirty="0"/>
              <a:t>Hide what data you want to show</a:t>
            </a:r>
          </a:p>
        </p:txBody>
      </p:sp>
    </p:spTree>
    <p:extLst>
      <p:ext uri="{BB962C8B-B14F-4D97-AF65-F5344CB8AC3E}">
        <p14:creationId xmlns:p14="http://schemas.microsoft.com/office/powerpoint/2010/main" val="212469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35</a:t>
            </a:fld>
            <a:endParaRPr lang="en-GB"/>
          </a:p>
        </p:txBody>
      </p:sp>
      <p:pic>
        <p:nvPicPr>
          <p:cNvPr id="9" name="Picture 8">
            <a:extLst>
              <a:ext uri="{FF2B5EF4-FFF2-40B4-BE49-F238E27FC236}">
                <a16:creationId xmlns:a16="http://schemas.microsoft.com/office/drawing/2014/main" id="{31F4E88A-B7B7-5D47-9576-81E5DC1DDC7A}"/>
              </a:ext>
            </a:extLst>
          </p:cNvPr>
          <p:cNvPicPr>
            <a:picLocks noChangeAspect="1"/>
          </p:cNvPicPr>
          <p:nvPr/>
        </p:nvPicPr>
        <p:blipFill>
          <a:blip r:embed="rId2"/>
          <a:stretch>
            <a:fillRect/>
          </a:stretch>
        </p:blipFill>
        <p:spPr>
          <a:xfrm>
            <a:off x="6352674" y="304197"/>
            <a:ext cx="4170946" cy="6303524"/>
          </a:xfrm>
          <a:prstGeom prst="rect">
            <a:avLst/>
          </a:prstGeom>
        </p:spPr>
      </p:pic>
      <p:sp>
        <p:nvSpPr>
          <p:cNvPr id="12" name="Content Placeholder 11">
            <a:extLst>
              <a:ext uri="{FF2B5EF4-FFF2-40B4-BE49-F238E27FC236}">
                <a16:creationId xmlns:a16="http://schemas.microsoft.com/office/drawing/2014/main" id="{DD9C8AB2-594A-9048-9892-DE1D191662CB}"/>
              </a:ext>
            </a:extLst>
          </p:cNvPr>
          <p:cNvSpPr>
            <a:spLocks noGrp="1"/>
          </p:cNvSpPr>
          <p:nvPr>
            <p:ph idx="1"/>
          </p:nvPr>
        </p:nvSpPr>
        <p:spPr/>
        <p:txBody>
          <a:bodyPr/>
          <a:lstStyle/>
          <a:p>
            <a:endParaRPr lang="en-US" dirty="0"/>
          </a:p>
        </p:txBody>
      </p:sp>
      <p:sp>
        <p:nvSpPr>
          <p:cNvPr id="13" name="Rectangle 12">
            <a:extLst>
              <a:ext uri="{FF2B5EF4-FFF2-40B4-BE49-F238E27FC236}">
                <a16:creationId xmlns:a16="http://schemas.microsoft.com/office/drawing/2014/main" id="{9E72FE4F-C723-8D45-920C-4BAB96FC6FB4}"/>
              </a:ext>
            </a:extLst>
          </p:cNvPr>
          <p:cNvSpPr/>
          <p:nvPr/>
        </p:nvSpPr>
        <p:spPr>
          <a:xfrm>
            <a:off x="2605816" y="2795155"/>
            <a:ext cx="2816605" cy="400110"/>
          </a:xfrm>
          <a:prstGeom prst="rect">
            <a:avLst/>
          </a:prstGeom>
          <a:ln>
            <a:solidFill>
              <a:srgbClr val="B5121B"/>
            </a:solidFill>
          </a:ln>
        </p:spPr>
        <p:txBody>
          <a:bodyPr wrap="none">
            <a:spAutoFit/>
          </a:bodyPr>
          <a:lstStyle/>
          <a:p>
            <a:pPr lvl="0"/>
            <a:r>
              <a:rPr lang="en-GB" sz="2000" dirty="0"/>
              <a:t>Change scales in mid-axis</a:t>
            </a:r>
          </a:p>
        </p:txBody>
      </p:sp>
    </p:spTree>
    <p:extLst>
      <p:ext uri="{BB962C8B-B14F-4D97-AF65-F5344CB8AC3E}">
        <p14:creationId xmlns:p14="http://schemas.microsoft.com/office/powerpoint/2010/main" val="52581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err="1"/>
              <a:t>Wainer</a:t>
            </a:r>
            <a:r>
              <a:rPr lang="en-GB" dirty="0"/>
              <a:t> (1984)</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36</a:t>
            </a:fld>
            <a:endParaRPr lang="en-GB"/>
          </a:p>
        </p:txBody>
      </p:sp>
      <p:pic>
        <p:nvPicPr>
          <p:cNvPr id="10" name="Picture 9">
            <a:extLst>
              <a:ext uri="{FF2B5EF4-FFF2-40B4-BE49-F238E27FC236}">
                <a16:creationId xmlns:a16="http://schemas.microsoft.com/office/drawing/2014/main" id="{C1D6C9CF-B8ED-4C43-BDBB-40D3D7187C72}"/>
              </a:ext>
            </a:extLst>
          </p:cNvPr>
          <p:cNvPicPr>
            <a:picLocks noChangeAspect="1"/>
          </p:cNvPicPr>
          <p:nvPr/>
        </p:nvPicPr>
        <p:blipFill>
          <a:blip r:embed="rId2"/>
          <a:stretch>
            <a:fillRect/>
          </a:stretch>
        </p:blipFill>
        <p:spPr>
          <a:xfrm>
            <a:off x="1844869" y="336884"/>
            <a:ext cx="4852106" cy="6336632"/>
          </a:xfrm>
          <a:prstGeom prst="rect">
            <a:avLst/>
          </a:prstGeom>
        </p:spPr>
      </p:pic>
      <p:pic>
        <p:nvPicPr>
          <p:cNvPr id="11" name="Picture 10">
            <a:extLst>
              <a:ext uri="{FF2B5EF4-FFF2-40B4-BE49-F238E27FC236}">
                <a16:creationId xmlns:a16="http://schemas.microsoft.com/office/drawing/2014/main" id="{9DB9296E-8C44-FD4A-B4F4-A055BD3F55C6}"/>
              </a:ext>
            </a:extLst>
          </p:cNvPr>
          <p:cNvPicPr>
            <a:picLocks noChangeAspect="1"/>
          </p:cNvPicPr>
          <p:nvPr/>
        </p:nvPicPr>
        <p:blipFill>
          <a:blip r:embed="rId3"/>
          <a:stretch>
            <a:fillRect/>
          </a:stretch>
        </p:blipFill>
        <p:spPr>
          <a:xfrm>
            <a:off x="6240380" y="336884"/>
            <a:ext cx="4152590" cy="4519245"/>
          </a:xfrm>
          <a:prstGeom prst="rect">
            <a:avLst/>
          </a:prstGeom>
        </p:spPr>
      </p:pic>
    </p:spTree>
    <p:extLst>
      <p:ext uri="{BB962C8B-B14F-4D97-AF65-F5344CB8AC3E}">
        <p14:creationId xmlns:p14="http://schemas.microsoft.com/office/powerpoint/2010/main" val="103080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Some common type of graphics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37</a:t>
            </a:fld>
            <a:endParaRPr lang="en-GB"/>
          </a:p>
        </p:txBody>
      </p:sp>
    </p:spTree>
    <p:extLst>
      <p:ext uri="{BB962C8B-B14F-4D97-AF65-F5344CB8AC3E}">
        <p14:creationId xmlns:p14="http://schemas.microsoft.com/office/powerpoint/2010/main" val="99973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normAutofit/>
          </a:bodyPr>
          <a:lstStyle/>
          <a:p>
            <a:pPr>
              <a:lnSpc>
                <a:spcPct val="100000"/>
              </a:lnSpc>
              <a:spcBef>
                <a:spcPts val="0"/>
              </a:spcBef>
              <a:defRPr/>
            </a:pPr>
            <a:r>
              <a:rPr lang="en-GB" dirty="0"/>
              <a:t>Some common type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38</a:t>
            </a:fld>
            <a:endParaRPr lang="en-GB"/>
          </a:p>
        </p:txBody>
      </p:sp>
      <p:pic>
        <p:nvPicPr>
          <p:cNvPr id="5" name="Picture 4">
            <a:extLst>
              <a:ext uri="{FF2B5EF4-FFF2-40B4-BE49-F238E27FC236}">
                <a16:creationId xmlns:a16="http://schemas.microsoft.com/office/drawing/2014/main" id="{D34C439A-40BB-4B45-920B-AE12220CB99E}"/>
              </a:ext>
            </a:extLst>
          </p:cNvPr>
          <p:cNvPicPr>
            <a:picLocks noChangeAspect="1"/>
          </p:cNvPicPr>
          <p:nvPr/>
        </p:nvPicPr>
        <p:blipFill>
          <a:blip r:embed="rId2"/>
          <a:stretch>
            <a:fillRect/>
          </a:stretch>
        </p:blipFill>
        <p:spPr>
          <a:xfrm>
            <a:off x="2152651" y="1745312"/>
            <a:ext cx="7732295" cy="4552929"/>
          </a:xfrm>
          <a:prstGeom prst="rect">
            <a:avLst/>
          </a:prstGeom>
        </p:spPr>
      </p:pic>
    </p:spTree>
    <p:extLst>
      <p:ext uri="{BB962C8B-B14F-4D97-AF65-F5344CB8AC3E}">
        <p14:creationId xmlns:p14="http://schemas.microsoft.com/office/powerpoint/2010/main" val="175519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Some common types of graphics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Bar chart (</a:t>
            </a:r>
            <a:r>
              <a:rPr lang="en-GB" dirty="0">
                <a:hlinkClick r:id="rId3"/>
              </a:rPr>
              <a:t>simple</a:t>
            </a:r>
            <a:r>
              <a:rPr lang="en-GB" dirty="0"/>
              <a:t> and </a:t>
            </a:r>
            <a:r>
              <a:rPr lang="en-GB" dirty="0">
                <a:hlinkClick r:id="rId4"/>
              </a:rPr>
              <a:t>stacked</a:t>
            </a:r>
            <a:r>
              <a:rPr lang="en-GB" dirty="0"/>
              <a:t>)</a:t>
            </a:r>
          </a:p>
          <a:p>
            <a:pPr lvl="0"/>
            <a:r>
              <a:rPr lang="en-GB" dirty="0">
                <a:hlinkClick r:id="rId5"/>
              </a:rPr>
              <a:t>Pie charts</a:t>
            </a:r>
            <a:endParaRPr lang="en-GB" dirty="0"/>
          </a:p>
          <a:p>
            <a:pPr lvl="0"/>
            <a:r>
              <a:rPr lang="en-GB" dirty="0">
                <a:hlinkClick r:id="rId6"/>
              </a:rPr>
              <a:t>Histograms</a:t>
            </a:r>
            <a:endParaRPr lang="en-GB" dirty="0"/>
          </a:p>
          <a:p>
            <a:pPr lvl="0"/>
            <a:r>
              <a:rPr lang="en-GB" dirty="0">
                <a:hlinkClick r:id="rId7"/>
              </a:rPr>
              <a:t>Scatterplots</a:t>
            </a:r>
            <a:endParaRPr lang="en-GB" dirty="0"/>
          </a:p>
          <a:p>
            <a:pPr lvl="0"/>
            <a:r>
              <a:rPr lang="en-GB" dirty="0">
                <a:hlinkClick r:id="rId8"/>
              </a:rPr>
              <a:t>Line graphs</a:t>
            </a:r>
            <a:endParaRPr lang="en-GB" dirty="0"/>
          </a:p>
          <a:p>
            <a:pPr lvl="0"/>
            <a:r>
              <a:rPr lang="en-GB" dirty="0">
                <a:hlinkClick r:id="rId9"/>
              </a:rPr>
              <a:t>Box plots</a:t>
            </a: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39</a:t>
            </a:fld>
            <a:endParaRPr lang="en-GB"/>
          </a:p>
        </p:txBody>
      </p:sp>
      <p:pic>
        <p:nvPicPr>
          <p:cNvPr id="5" name="Picture 4">
            <a:extLst>
              <a:ext uri="{FF2B5EF4-FFF2-40B4-BE49-F238E27FC236}">
                <a16:creationId xmlns:a16="http://schemas.microsoft.com/office/drawing/2014/main" id="{818EEA43-EEE5-AA44-B2DB-3CB7C1884707}"/>
              </a:ext>
            </a:extLst>
          </p:cNvPr>
          <p:cNvPicPr>
            <a:picLocks noChangeAspect="1"/>
          </p:cNvPicPr>
          <p:nvPr/>
        </p:nvPicPr>
        <p:blipFill>
          <a:blip r:embed="rId10"/>
          <a:stretch>
            <a:fillRect/>
          </a:stretch>
        </p:blipFill>
        <p:spPr>
          <a:xfrm>
            <a:off x="7701907" y="2225361"/>
            <a:ext cx="1143000" cy="1333500"/>
          </a:xfrm>
          <a:prstGeom prst="rect">
            <a:avLst/>
          </a:prstGeom>
        </p:spPr>
      </p:pic>
    </p:spTree>
    <p:extLst>
      <p:ext uri="{BB962C8B-B14F-4D97-AF65-F5344CB8AC3E}">
        <p14:creationId xmlns:p14="http://schemas.microsoft.com/office/powerpoint/2010/main" val="188777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Discussion homework 3</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a:t>
            </a:fld>
            <a:endParaRPr lang="en-GB"/>
          </a:p>
        </p:txBody>
      </p:sp>
    </p:spTree>
    <p:extLst>
      <p:ext uri="{BB962C8B-B14F-4D97-AF65-F5344CB8AC3E}">
        <p14:creationId xmlns:p14="http://schemas.microsoft.com/office/powerpoint/2010/main" val="602846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A few practicalities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40</a:t>
            </a:fld>
            <a:endParaRPr lang="en-GB"/>
          </a:p>
        </p:txBody>
      </p:sp>
    </p:spTree>
    <p:extLst>
      <p:ext uri="{BB962C8B-B14F-4D97-AF65-F5344CB8AC3E}">
        <p14:creationId xmlns:p14="http://schemas.microsoft.com/office/powerpoint/2010/main" val="317737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Cost and use of </a:t>
            </a:r>
            <a:r>
              <a:rPr lang="en-GB" dirty="0" err="1"/>
              <a:t>color</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Some publishers charge you </a:t>
            </a:r>
            <a:r>
              <a:rPr lang="en-GB" dirty="0">
                <a:solidFill>
                  <a:srgbClr val="FFC000"/>
                </a:solidFill>
              </a:rPr>
              <a:t>$$$$</a:t>
            </a:r>
            <a:r>
              <a:rPr lang="en-GB" dirty="0"/>
              <a:t> for including graphics, so read the “small print” carefully before you submitting your manuscript. </a:t>
            </a:r>
          </a:p>
          <a:p>
            <a:pPr lvl="0"/>
            <a:r>
              <a:rPr lang="en-GB" dirty="0" err="1">
                <a:solidFill>
                  <a:srgbClr val="00B0F0"/>
                </a:solidFill>
              </a:rPr>
              <a:t>Color</a:t>
            </a:r>
            <a:r>
              <a:rPr lang="en-GB" dirty="0"/>
              <a:t> looks nice on screen, but it doesn’t photocopy or print well. </a:t>
            </a:r>
          </a:p>
          <a:p>
            <a:pPr lvl="0"/>
            <a:r>
              <a:rPr lang="en-GB" dirty="0"/>
              <a:t>Also, publishers also often charge extra </a:t>
            </a:r>
            <a:r>
              <a:rPr lang="en-GB" dirty="0">
                <a:solidFill>
                  <a:srgbClr val="FFC000"/>
                </a:solidFill>
              </a:rPr>
              <a:t>$$$$</a:t>
            </a:r>
            <a:r>
              <a:rPr lang="en-GB" dirty="0"/>
              <a:t> for </a:t>
            </a:r>
            <a:r>
              <a:rPr lang="en-GB" dirty="0" err="1"/>
              <a:t>colored</a:t>
            </a:r>
            <a:r>
              <a:rPr lang="en-GB" dirty="0"/>
              <a:t> graphics.  </a:t>
            </a:r>
          </a:p>
          <a:p>
            <a:pPr lvl="0"/>
            <a:r>
              <a:rPr lang="en-GB" dirty="0"/>
              <a:t>So, it is often best to stick to monochrome fill patterns in these cases. </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41</a:t>
            </a:fld>
            <a:endParaRPr lang="en-GB"/>
          </a:p>
        </p:txBody>
      </p:sp>
    </p:spTree>
    <p:extLst>
      <p:ext uri="{BB962C8B-B14F-4D97-AF65-F5344CB8AC3E}">
        <p14:creationId xmlns:p14="http://schemas.microsoft.com/office/powerpoint/2010/main" val="232384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Clear </a:t>
            </a:r>
            <a:r>
              <a:rPr lang="en-GB" dirty="0" err="1"/>
              <a:t>labeling</a:t>
            </a:r>
            <a:endParaRPr lang="en-GB" dirty="0"/>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r>
              <a:rPr lang="en-GB" dirty="0"/>
              <a:t>Always label your graphs carefully and informatively with a suitable caption. </a:t>
            </a:r>
          </a:p>
          <a:p>
            <a:pPr lvl="0"/>
            <a:r>
              <a:rPr lang="en-GB" dirty="0"/>
              <a:t>Add labels to your axes on graphs.</a:t>
            </a:r>
          </a:p>
          <a:p>
            <a:pPr lvl="0"/>
            <a:r>
              <a:rPr lang="en-GB" dirty="0"/>
              <a:t>Show what the scale and unit of measurement is as well (e. raw numbers vs percentages). </a:t>
            </a:r>
          </a:p>
          <a:p>
            <a:r>
              <a:rPr lang="en-GB" dirty="0"/>
              <a:t>If using </a:t>
            </a:r>
            <a:r>
              <a:rPr lang="en-GB" dirty="0" err="1"/>
              <a:t>color</a:t>
            </a:r>
            <a:r>
              <a:rPr lang="en-GB" dirty="0"/>
              <a:t> or shading: Add an explanatory chart to show what each means.</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42</a:t>
            </a:fld>
            <a:endParaRPr lang="en-GB"/>
          </a:p>
        </p:txBody>
      </p:sp>
    </p:spTree>
    <p:extLst>
      <p:ext uri="{BB962C8B-B14F-4D97-AF65-F5344CB8AC3E}">
        <p14:creationId xmlns:p14="http://schemas.microsoft.com/office/powerpoint/2010/main" val="4035867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Selection of scale</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Choose the scale of the graph carefully.</a:t>
            </a:r>
          </a:p>
          <a:p>
            <a:r>
              <a:rPr lang="en-GB" dirty="0"/>
              <a:t>Most software defaults to using the observed range of a variable as the scale for the relevant axis.</a:t>
            </a:r>
          </a:p>
          <a:p>
            <a:r>
              <a:rPr lang="en-GB" dirty="0"/>
              <a:t>Sometimes this is OK, but it can also make the gradient of a trend line look more “impressive” than it actually is.</a:t>
            </a:r>
          </a:p>
          <a:p>
            <a:endParaRPr lang="en-GB" dirty="0"/>
          </a:p>
          <a:p>
            <a:pPr marL="0" indent="0">
              <a:buNone/>
            </a:pPr>
            <a:r>
              <a:rPr lang="en-GB" dirty="0"/>
              <a:t>Compare the following…</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43</a:t>
            </a:fld>
            <a:endParaRPr lang="en-GB"/>
          </a:p>
        </p:txBody>
      </p:sp>
    </p:spTree>
    <p:extLst>
      <p:ext uri="{BB962C8B-B14F-4D97-AF65-F5344CB8AC3E}">
        <p14:creationId xmlns:p14="http://schemas.microsoft.com/office/powerpoint/2010/main" val="2879736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Same data,</a:t>
            </a:r>
            <a:br>
              <a:rPr lang="en-GB" dirty="0"/>
            </a:br>
            <a:r>
              <a:rPr lang="en-GB" dirty="0"/>
              <a:t>different range of y-axis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44</a:t>
            </a:fld>
            <a:endParaRPr lang="en-GB"/>
          </a:p>
        </p:txBody>
      </p:sp>
      <p:pic>
        <p:nvPicPr>
          <p:cNvPr id="5" name="Picture 4" descr="Two regression plots - same data, different y-axis" title="Two regression plots">
            <a:extLst>
              <a:ext uri="{FF2B5EF4-FFF2-40B4-BE49-F238E27FC236}">
                <a16:creationId xmlns:a16="http://schemas.microsoft.com/office/drawing/2014/main" id="{8AD08D4B-2E93-264A-8C73-00CFC8016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2649" y="2225362"/>
            <a:ext cx="7920000" cy="3302267"/>
          </a:xfrm>
          <a:prstGeom prst="rect">
            <a:avLst/>
          </a:prstGeom>
          <a:noFill/>
          <a:ln>
            <a:noFill/>
          </a:ln>
        </p:spPr>
      </p:pic>
    </p:spTree>
    <p:extLst>
      <p:ext uri="{BB962C8B-B14F-4D97-AF65-F5344CB8AC3E}">
        <p14:creationId xmlns:p14="http://schemas.microsoft.com/office/powerpoint/2010/main" val="996304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Avoid duplication</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Don’t use different kinds of plot to do the same “job” within the same article.</a:t>
            </a:r>
          </a:p>
          <a:p>
            <a:pPr lvl="0"/>
            <a:r>
              <a:rPr lang="en-GB" dirty="0"/>
              <a:t>Common mistake in undergraduate dissertations, e.g. students might use both bar charts and pie charts for the same data.</a:t>
            </a:r>
          </a:p>
          <a:p>
            <a:r>
              <a:rPr lang="en-GB" dirty="0"/>
              <a:t>Readers are interested in the data, not our virtuosity in using a graphics package</a:t>
            </a:r>
          </a:p>
          <a:p>
            <a:pPr lvl="0"/>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45</a:t>
            </a:fld>
            <a:endParaRPr lang="en-GB"/>
          </a:p>
        </p:txBody>
      </p:sp>
    </p:spTree>
    <p:extLst>
      <p:ext uri="{BB962C8B-B14F-4D97-AF65-F5344CB8AC3E}">
        <p14:creationId xmlns:p14="http://schemas.microsoft.com/office/powerpoint/2010/main" val="2819043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What do other people do?</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r>
              <a:rPr lang="en-GB" dirty="0"/>
              <a:t>You need to be aware of the reporting practices in your field.</a:t>
            </a:r>
          </a:p>
          <a:p>
            <a:r>
              <a:rPr lang="en-GB" dirty="0"/>
              <a:t>How do other researchers (those who publish now in leading peer-reviewed journals) display their data?</a:t>
            </a:r>
          </a:p>
          <a:p>
            <a:r>
              <a:rPr lang="en-GB" dirty="0"/>
              <a:t>Pay special attention to studies who use the same data or research instruments.</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46</a:t>
            </a:fld>
            <a:endParaRPr lang="en-GB"/>
          </a:p>
        </p:txBody>
      </p:sp>
    </p:spTree>
    <p:extLst>
      <p:ext uri="{BB962C8B-B14F-4D97-AF65-F5344CB8AC3E}">
        <p14:creationId xmlns:p14="http://schemas.microsoft.com/office/powerpoint/2010/main" val="452400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Examples: what can you plot?</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47</a:t>
            </a:fld>
            <a:endParaRPr lang="en-GB"/>
          </a:p>
        </p:txBody>
      </p:sp>
    </p:spTree>
    <p:extLst>
      <p:ext uri="{BB962C8B-B14F-4D97-AF65-F5344CB8AC3E}">
        <p14:creationId xmlns:p14="http://schemas.microsoft.com/office/powerpoint/2010/main" val="1638442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different colored circles&#10;&#10;Description automatically generated">
            <a:extLst>
              <a:ext uri="{FF2B5EF4-FFF2-40B4-BE49-F238E27FC236}">
                <a16:creationId xmlns:a16="http://schemas.microsoft.com/office/drawing/2014/main" id="{B79E3603-A3D9-C617-DDBA-AE9429363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6845"/>
            <a:ext cx="8924059" cy="6544310"/>
          </a:xfrm>
          <a:prstGeom prst="rect">
            <a:avLst/>
          </a:prstGeom>
        </p:spPr>
      </p:pic>
    </p:spTree>
    <p:extLst>
      <p:ext uri="{BB962C8B-B14F-4D97-AF65-F5344CB8AC3E}">
        <p14:creationId xmlns:p14="http://schemas.microsoft.com/office/powerpoint/2010/main" val="1581291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blue pins&#10;&#10;Description automatically generated">
            <a:extLst>
              <a:ext uri="{FF2B5EF4-FFF2-40B4-BE49-F238E27FC236}">
                <a16:creationId xmlns:a16="http://schemas.microsoft.com/office/drawing/2014/main" id="{AE81CDE3-38CB-F9CB-DDB0-8A8F3E957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192530"/>
            <a:ext cx="10073640" cy="5036820"/>
          </a:xfrm>
          <a:prstGeom prst="rect">
            <a:avLst/>
          </a:prstGeom>
        </p:spPr>
      </p:pic>
    </p:spTree>
    <p:extLst>
      <p:ext uri="{BB962C8B-B14F-4D97-AF65-F5344CB8AC3E}">
        <p14:creationId xmlns:p14="http://schemas.microsoft.com/office/powerpoint/2010/main" val="37934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Steps 3 and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006974" cy="3872733"/>
          </a:xfrm>
        </p:spPr>
        <p:txBody>
          <a:bodyPr>
            <a:noAutofit/>
          </a:bodyPr>
          <a:lstStyle/>
          <a:p>
            <a:pPr marL="0" indent="0">
              <a:buNone/>
            </a:pPr>
            <a:r>
              <a:rPr lang="en-US" dirty="0"/>
              <a:t>Exploratory data analysis</a:t>
            </a:r>
          </a:p>
          <a:p>
            <a:r>
              <a:rPr lang="en-US" dirty="0"/>
              <a:t>Mean, median, SD, range, quantiles, frequencies, etc.</a:t>
            </a:r>
          </a:p>
          <a:p>
            <a:pPr marL="0" indent="0">
              <a:buNone/>
            </a:pPr>
            <a:endParaRPr lang="en-US" dirty="0"/>
          </a:p>
          <a:p>
            <a:pPr marL="0" indent="0">
              <a:buNone/>
            </a:pPr>
            <a:r>
              <a:rPr lang="en-US" dirty="0"/>
              <a:t>Our first graphic explorations</a:t>
            </a:r>
          </a:p>
          <a:p>
            <a:pPr marL="0" indent="0">
              <a:buNone/>
            </a:pPr>
            <a:endParaRPr lang="en-US" dirty="0"/>
          </a:p>
          <a:p>
            <a:pPr marL="0" indent="0">
              <a:buNone/>
            </a:pPr>
            <a:r>
              <a:rPr lang="en-GB" dirty="0" err="1"/>
              <a:t>Colors</a:t>
            </a:r>
            <a:r>
              <a:rPr lang="en-GB" dirty="0"/>
              <a:t>?</a:t>
            </a:r>
          </a:p>
          <a:p>
            <a:pPr marL="0" indent="0">
              <a:buNone/>
            </a:pPr>
            <a:endParaRPr lang="en-GB" dirty="0"/>
          </a:p>
          <a:p>
            <a:pPr lvl="0"/>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a:t>
            </a:fld>
            <a:endParaRPr lang="en-GB"/>
          </a:p>
        </p:txBody>
      </p:sp>
      <p:pic>
        <p:nvPicPr>
          <p:cNvPr id="5" name="Picture 4">
            <a:extLst>
              <a:ext uri="{FF2B5EF4-FFF2-40B4-BE49-F238E27FC236}">
                <a16:creationId xmlns:a16="http://schemas.microsoft.com/office/drawing/2014/main" id="{0234E046-292E-7E41-9ADA-837866CCC4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26487" y="1742279"/>
            <a:ext cx="2879725" cy="2428240"/>
          </a:xfrm>
          <a:prstGeom prst="rect">
            <a:avLst/>
          </a:prstGeom>
        </p:spPr>
      </p:pic>
      <p:pic>
        <p:nvPicPr>
          <p:cNvPr id="6" name="Picture 5">
            <a:extLst>
              <a:ext uri="{FF2B5EF4-FFF2-40B4-BE49-F238E27FC236}">
                <a16:creationId xmlns:a16="http://schemas.microsoft.com/office/drawing/2014/main" id="{3DA0E9AD-A589-9F42-A2E1-36F1741446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54825" y="3966278"/>
            <a:ext cx="2879725" cy="2419350"/>
          </a:xfrm>
          <a:prstGeom prst="rect">
            <a:avLst/>
          </a:prstGeom>
        </p:spPr>
      </p:pic>
    </p:spTree>
    <p:extLst>
      <p:ext uri="{BB962C8B-B14F-4D97-AF65-F5344CB8AC3E}">
        <p14:creationId xmlns:p14="http://schemas.microsoft.com/office/powerpoint/2010/main" val="229439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difference between a crt and a neutral&#10;&#10;Description automatically generated">
            <a:extLst>
              <a:ext uri="{FF2B5EF4-FFF2-40B4-BE49-F238E27FC236}">
                <a16:creationId xmlns:a16="http://schemas.microsoft.com/office/drawing/2014/main" id="{FE4EED8A-6054-4E15-224D-C0B791F4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824230"/>
            <a:ext cx="9741972" cy="5702300"/>
          </a:xfrm>
          <a:prstGeom prst="rect">
            <a:avLst/>
          </a:prstGeom>
        </p:spPr>
      </p:pic>
    </p:spTree>
    <p:extLst>
      <p:ext uri="{BB962C8B-B14F-4D97-AF65-F5344CB8AC3E}">
        <p14:creationId xmlns:p14="http://schemas.microsoft.com/office/powerpoint/2010/main" val="2546594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skill importance of skill&#10;&#10;Description automatically generated with medium confidence">
            <a:extLst>
              <a:ext uri="{FF2B5EF4-FFF2-40B4-BE49-F238E27FC236}">
                <a16:creationId xmlns:a16="http://schemas.microsoft.com/office/drawing/2014/main" id="{F542849E-C187-8668-BE60-59BBDE1E6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40" y="783590"/>
            <a:ext cx="8965384" cy="5457190"/>
          </a:xfrm>
          <a:prstGeom prst="rect">
            <a:avLst/>
          </a:prstGeom>
        </p:spPr>
      </p:pic>
    </p:spTree>
    <p:extLst>
      <p:ext uri="{BB962C8B-B14F-4D97-AF65-F5344CB8AC3E}">
        <p14:creationId xmlns:p14="http://schemas.microsoft.com/office/powerpoint/2010/main" val="177813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686C353-25D6-FAD0-A2DE-637B4AA9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339090"/>
            <a:ext cx="9269730" cy="6179820"/>
          </a:xfrm>
          <a:prstGeom prst="rect">
            <a:avLst/>
          </a:prstGeom>
        </p:spPr>
      </p:pic>
    </p:spTree>
    <p:extLst>
      <p:ext uri="{BB962C8B-B14F-4D97-AF65-F5344CB8AC3E}">
        <p14:creationId xmlns:p14="http://schemas.microsoft.com/office/powerpoint/2010/main" val="3098865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Practical: Data visualization</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53</a:t>
            </a:fld>
            <a:endParaRPr lang="en-GB"/>
          </a:p>
        </p:txBody>
      </p:sp>
    </p:spTree>
    <p:extLst>
      <p:ext uri="{BB962C8B-B14F-4D97-AF65-F5344CB8AC3E}">
        <p14:creationId xmlns:p14="http://schemas.microsoft.com/office/powerpoint/2010/main" val="2068277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pPr marL="0" indent="0">
              <a:buNone/>
            </a:pPr>
            <a:r>
              <a:rPr lang="en-GB" sz="2200" dirty="0"/>
              <a:t>Aim: Introduce you to two plotting systems in R, base R and </a:t>
            </a:r>
            <a:r>
              <a:rPr lang="en-GB" sz="2200" dirty="0" err="1">
                <a:latin typeface="Courier New" panose="02070309020205020404" pitchFamily="49" charset="0"/>
                <a:cs typeface="Courier New" panose="02070309020205020404" pitchFamily="49" charset="0"/>
              </a:rPr>
              <a:t>ggplot</a:t>
            </a:r>
            <a:r>
              <a:rPr lang="en-GB" sz="2200" dirty="0"/>
              <a:t>.</a:t>
            </a:r>
          </a:p>
          <a:p>
            <a:pPr marL="0" indent="0">
              <a:buNone/>
            </a:pPr>
            <a:endParaRPr lang="en-GB" sz="2200" dirty="0"/>
          </a:p>
          <a:p>
            <a:pPr marL="0" indent="0">
              <a:buNone/>
            </a:pPr>
            <a:r>
              <a:rPr lang="en-GB" sz="2200" dirty="0" err="1">
                <a:latin typeface="Courier New" panose="02070309020205020404" pitchFamily="49" charset="0"/>
                <a:cs typeface="Courier New" panose="02070309020205020404" pitchFamily="49" charset="0"/>
              </a:rPr>
              <a:t>ggplot</a:t>
            </a:r>
            <a:r>
              <a:rPr lang="en-GB" sz="2200" dirty="0"/>
              <a:t> is the most-widely used plotting system.</a:t>
            </a:r>
          </a:p>
          <a:p>
            <a:pPr marL="0" indent="0">
              <a:buNone/>
            </a:pPr>
            <a:endParaRPr lang="en-GB" sz="2200" dirty="0"/>
          </a:p>
          <a:p>
            <a:pPr marL="0" indent="0">
              <a:buNone/>
            </a:pP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54</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3"/>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53883-9DFD-FC4A-B17B-B5CC755E2217}"/>
              </a:ext>
            </a:extLst>
          </p:cNvPr>
          <p:cNvPicPr>
            <a:picLocks noChangeAspect="1"/>
          </p:cNvPicPr>
          <p:nvPr/>
        </p:nvPicPr>
        <p:blipFill>
          <a:blip r:embed="rId4"/>
          <a:stretch>
            <a:fillRect/>
          </a:stretch>
        </p:blipFill>
        <p:spPr>
          <a:xfrm>
            <a:off x="4231566" y="4430629"/>
            <a:ext cx="1143000" cy="1333500"/>
          </a:xfrm>
          <a:prstGeom prst="rect">
            <a:avLst/>
          </a:prstGeom>
        </p:spPr>
      </p:pic>
    </p:spTree>
    <p:extLst>
      <p:ext uri="{BB962C8B-B14F-4D97-AF65-F5344CB8AC3E}">
        <p14:creationId xmlns:p14="http://schemas.microsoft.com/office/powerpoint/2010/main" val="201866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Handout 4: Web resources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4917710" cy="3872733"/>
          </a:xfrm>
        </p:spPr>
        <p:txBody>
          <a:bodyPr>
            <a:noAutofit/>
          </a:bodyPr>
          <a:lstStyle/>
          <a:p>
            <a:r>
              <a:rPr lang="en-US" dirty="0">
                <a:hlinkClick r:id="rId3"/>
              </a:rPr>
              <a:t>An excellent reference for </a:t>
            </a:r>
            <a:r>
              <a:rPr lang="en-US" dirty="0" err="1">
                <a:hlinkClick r:id="rId3"/>
              </a:rPr>
              <a:t>ggplot</a:t>
            </a:r>
            <a:endParaRPr lang="en-US" dirty="0"/>
          </a:p>
          <a:p>
            <a:endParaRPr lang="en-GB" dirty="0"/>
          </a:p>
          <a:p>
            <a:r>
              <a:rPr lang="en-US" dirty="0">
                <a:hlinkClick r:id="rId4"/>
              </a:rPr>
              <a:t>A useful cheat sheet</a:t>
            </a:r>
            <a:endParaRPr lang="en-US" dirty="0"/>
          </a:p>
          <a:p>
            <a:endParaRPr lang="en-GB" dirty="0"/>
          </a:p>
          <a:p>
            <a:r>
              <a:rPr lang="en-US" dirty="0">
                <a:hlinkClick r:id="rId5"/>
              </a:rPr>
              <a:t>Gorgeous graphs in ggplot</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55</a:t>
            </a:fld>
            <a:endParaRPr lang="en-GB"/>
          </a:p>
        </p:txBody>
      </p:sp>
      <p:pic>
        <p:nvPicPr>
          <p:cNvPr id="7" name="Picture 6">
            <a:extLst>
              <a:ext uri="{FF2B5EF4-FFF2-40B4-BE49-F238E27FC236}">
                <a16:creationId xmlns:a16="http://schemas.microsoft.com/office/drawing/2014/main" id="{E734F2A4-F763-564D-812A-FD26B3ACA5C9}"/>
              </a:ext>
            </a:extLst>
          </p:cNvPr>
          <p:cNvPicPr>
            <a:picLocks noChangeAspect="1"/>
          </p:cNvPicPr>
          <p:nvPr/>
        </p:nvPicPr>
        <p:blipFill>
          <a:blip r:embed="rId6"/>
          <a:stretch>
            <a:fillRect/>
          </a:stretch>
        </p:blipFill>
        <p:spPr>
          <a:xfrm>
            <a:off x="7473307" y="2234154"/>
            <a:ext cx="2242800" cy="31968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603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Placeholders</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lvl="0"/>
            <a:r>
              <a:rPr lang="en-GB" dirty="0"/>
              <a:t>Text here</a:t>
            </a:r>
            <a:endParaRPr lang="en-GB" sz="2200"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56</a:t>
            </a:fld>
            <a:endParaRPr lang="en-GB"/>
          </a:p>
        </p:txBody>
      </p:sp>
      <p:pic>
        <p:nvPicPr>
          <p:cNvPr id="5" name="Picture 4">
            <a:extLst>
              <a:ext uri="{FF2B5EF4-FFF2-40B4-BE49-F238E27FC236}">
                <a16:creationId xmlns:a16="http://schemas.microsoft.com/office/drawing/2014/main" id="{0951B9FD-4D17-D248-B56B-52629407DB84}"/>
              </a:ext>
            </a:extLst>
          </p:cNvPr>
          <p:cNvPicPr>
            <a:picLocks noChangeAspect="1"/>
          </p:cNvPicPr>
          <p:nvPr/>
        </p:nvPicPr>
        <p:blipFill>
          <a:blip r:embed="rId2"/>
          <a:stretch>
            <a:fillRect/>
          </a:stretch>
        </p:blipFill>
        <p:spPr>
          <a:xfrm>
            <a:off x="1774105" y="48210"/>
            <a:ext cx="8669306" cy="6726186"/>
          </a:xfrm>
          <a:prstGeom prst="rect">
            <a:avLst/>
          </a:prstGeom>
        </p:spPr>
      </p:pic>
    </p:spTree>
    <p:extLst>
      <p:ext uri="{BB962C8B-B14F-4D97-AF65-F5344CB8AC3E}">
        <p14:creationId xmlns:p14="http://schemas.microsoft.com/office/powerpoint/2010/main" val="1708093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BDDC-53A3-5198-0CB8-FF814B6D08E4}"/>
              </a:ext>
            </a:extLst>
          </p:cNvPr>
          <p:cNvSpPr>
            <a:spLocks noGrp="1"/>
          </p:cNvSpPr>
          <p:nvPr>
            <p:ph type="ctrTitle"/>
          </p:nvPr>
        </p:nvSpPr>
        <p:spPr/>
        <p:txBody>
          <a:bodyPr/>
          <a:lstStyle/>
          <a:p>
            <a:r>
              <a:rPr lang="en-GB" dirty="0"/>
              <a:t>Questions?</a:t>
            </a:r>
          </a:p>
        </p:txBody>
      </p:sp>
      <p:sp>
        <p:nvSpPr>
          <p:cNvPr id="3" name="Text Placeholder 2">
            <a:extLst>
              <a:ext uri="{FF2B5EF4-FFF2-40B4-BE49-F238E27FC236}">
                <a16:creationId xmlns:a16="http://schemas.microsoft.com/office/drawing/2014/main" id="{096F5C4C-EB00-FEA9-8A22-A8A48ACB9EEF}"/>
              </a:ext>
            </a:extLst>
          </p:cNvPr>
          <p:cNvSpPr>
            <a:spLocks noGrp="1"/>
          </p:cNvSpPr>
          <p:nvPr>
            <p:ph type="body" sz="quarter" idx="14"/>
          </p:nvPr>
        </p:nvSpPr>
        <p:spPr/>
        <p:txBody>
          <a:bodyPr/>
          <a:lstStyle/>
          <a:p>
            <a:r>
              <a:rPr lang="en-GB" dirty="0">
                <a:solidFill>
                  <a:schemeClr val="tx1"/>
                </a:solidFill>
              </a:rPr>
              <a:t>I will be walking around while you work through the worksheet</a:t>
            </a:r>
          </a:p>
        </p:txBody>
      </p:sp>
    </p:spTree>
    <p:extLst>
      <p:ext uri="{BB962C8B-B14F-4D97-AF65-F5344CB8AC3E}">
        <p14:creationId xmlns:p14="http://schemas.microsoft.com/office/powerpoint/2010/main" val="179341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084-0CF0-49B5-A390-29CF6B9B69ED}"/>
              </a:ext>
            </a:extLst>
          </p:cNvPr>
          <p:cNvSpPr>
            <a:spLocks noGrp="1"/>
          </p:cNvSpPr>
          <p:nvPr>
            <p:ph type="ctrTitle"/>
          </p:nvPr>
        </p:nvSpPr>
        <p:spPr/>
        <p:txBody>
          <a:bodyPr/>
          <a:lstStyle/>
          <a:p>
            <a:r>
              <a:rPr lang="en-GB" dirty="0"/>
              <a:t>Exploratory data analysis</a:t>
            </a:r>
          </a:p>
        </p:txBody>
      </p:sp>
      <p:sp>
        <p:nvSpPr>
          <p:cNvPr id="3" name="Slide Number Placeholder 2">
            <a:extLst>
              <a:ext uri="{FF2B5EF4-FFF2-40B4-BE49-F238E27FC236}">
                <a16:creationId xmlns:a16="http://schemas.microsoft.com/office/drawing/2014/main" id="{C1302CC0-6D72-4124-9C61-29F07991B231}"/>
              </a:ext>
            </a:extLst>
          </p:cNvPr>
          <p:cNvSpPr>
            <a:spLocks noGrp="1"/>
          </p:cNvSpPr>
          <p:nvPr>
            <p:ph type="sldNum" sz="quarter" idx="4"/>
          </p:nvPr>
        </p:nvSpPr>
        <p:spPr/>
        <p:txBody>
          <a:bodyPr/>
          <a:lstStyle/>
          <a:p>
            <a:fld id="{6998E55D-8E2A-4AFE-A61C-B5DBBB7761E7}" type="slidenum">
              <a:rPr lang="en-GB" smtClean="0"/>
              <a:pPr/>
              <a:t>6</a:t>
            </a:fld>
            <a:endParaRPr lang="en-GB"/>
          </a:p>
        </p:txBody>
      </p:sp>
    </p:spTree>
    <p:extLst>
      <p:ext uri="{BB962C8B-B14F-4D97-AF65-F5344CB8AC3E}">
        <p14:creationId xmlns:p14="http://schemas.microsoft.com/office/powerpoint/2010/main" val="22899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The Data Science Workflow</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7886700" cy="3872733"/>
          </a:xfrm>
        </p:spPr>
        <p:txBody>
          <a:bodyPr>
            <a:noAutofit/>
          </a:bodyPr>
          <a:lstStyle/>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lgn="r">
              <a:buNone/>
            </a:pPr>
            <a:r>
              <a:rPr lang="en-GB" sz="1600" dirty="0"/>
              <a:t>Reproduced from Andrews (2021)</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7</a:t>
            </a:fld>
            <a:endParaRPr lang="en-GB"/>
          </a:p>
        </p:txBody>
      </p:sp>
      <p:pic>
        <p:nvPicPr>
          <p:cNvPr id="5" name="Picture 4">
            <a:extLst>
              <a:ext uri="{FF2B5EF4-FFF2-40B4-BE49-F238E27FC236}">
                <a16:creationId xmlns:a16="http://schemas.microsoft.com/office/drawing/2014/main" id="{37F352B4-D3AF-3C4D-A857-9BE73112F749}"/>
              </a:ext>
            </a:extLst>
          </p:cNvPr>
          <p:cNvPicPr>
            <a:picLocks noChangeAspect="1"/>
          </p:cNvPicPr>
          <p:nvPr/>
        </p:nvPicPr>
        <p:blipFill>
          <a:blip r:embed="rId2"/>
          <a:stretch>
            <a:fillRect/>
          </a:stretch>
        </p:blipFill>
        <p:spPr>
          <a:xfrm>
            <a:off x="1776000" y="2184873"/>
            <a:ext cx="8640000" cy="2510621"/>
          </a:xfrm>
          <a:prstGeom prst="rect">
            <a:avLst/>
          </a:prstGeom>
        </p:spPr>
      </p:pic>
      <p:sp>
        <p:nvSpPr>
          <p:cNvPr id="10" name="Rectangle 9">
            <a:extLst>
              <a:ext uri="{FF2B5EF4-FFF2-40B4-BE49-F238E27FC236}">
                <a16:creationId xmlns:a16="http://schemas.microsoft.com/office/drawing/2014/main" id="{4976AE69-FFA9-F04B-85BE-6E641683A9D2}"/>
              </a:ext>
            </a:extLst>
          </p:cNvPr>
          <p:cNvSpPr/>
          <p:nvPr/>
        </p:nvSpPr>
        <p:spPr>
          <a:xfrm>
            <a:off x="4752976" y="2386013"/>
            <a:ext cx="2143125" cy="2728912"/>
          </a:xfrm>
          <a:prstGeom prst="rect">
            <a:avLst/>
          </a:prstGeom>
          <a:noFill/>
          <a:ln>
            <a:solidFill>
              <a:srgbClr val="B51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08463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(1977)</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1" y="2234154"/>
            <a:ext cx="5320657" cy="3872733"/>
          </a:xfrm>
        </p:spPr>
        <p:txBody>
          <a:bodyPr>
            <a:noAutofit/>
          </a:bodyPr>
          <a:lstStyle/>
          <a:p>
            <a:pPr marL="0" indent="0">
              <a:buNone/>
            </a:pPr>
            <a:r>
              <a:rPr lang="en-GB" dirty="0"/>
              <a:t>Exploratory data analysis</a:t>
            </a:r>
          </a:p>
          <a:p>
            <a:pPr lvl="0"/>
            <a:r>
              <a:rPr lang="en-US" dirty="0"/>
              <a:t>Aim: to discover potentially interesting patterns and behaviors in the data.</a:t>
            </a:r>
            <a:endParaRPr lang="en-GB" dirty="0"/>
          </a:p>
          <a:p>
            <a:pPr marL="0" indent="0">
              <a:buNone/>
            </a:pPr>
            <a:endParaRPr lang="en-GB" dirty="0"/>
          </a:p>
          <a:p>
            <a:pPr marL="0" indent="0">
              <a:buNone/>
            </a:pPr>
            <a:r>
              <a:rPr lang="en-US" dirty="0"/>
              <a:t>Confirmatory data analysis:</a:t>
            </a:r>
            <a:endParaRPr lang="en-GB" dirty="0"/>
          </a:p>
          <a:p>
            <a:pPr lvl="0"/>
            <a:r>
              <a:rPr lang="en-US" dirty="0"/>
              <a:t>Aim: to propose and test models of our data</a:t>
            </a: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8</a:t>
            </a:fld>
            <a:endParaRPr lang="en-GB"/>
          </a:p>
        </p:txBody>
      </p:sp>
      <p:pic>
        <p:nvPicPr>
          <p:cNvPr id="6" name="Picture 5">
            <a:extLst>
              <a:ext uri="{FF2B5EF4-FFF2-40B4-BE49-F238E27FC236}">
                <a16:creationId xmlns:a16="http://schemas.microsoft.com/office/drawing/2014/main" id="{CA61B7E7-4471-5340-94F1-926DE3BF3957}"/>
              </a:ext>
            </a:extLst>
          </p:cNvPr>
          <p:cNvPicPr>
            <a:picLocks noChangeAspect="1"/>
          </p:cNvPicPr>
          <p:nvPr/>
        </p:nvPicPr>
        <p:blipFill rotWithShape="1">
          <a:blip r:embed="rId3"/>
          <a:srcRect l="12912" b="12346"/>
          <a:stretch/>
        </p:blipFill>
        <p:spPr>
          <a:xfrm>
            <a:off x="7660157" y="2035849"/>
            <a:ext cx="2444750" cy="36068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60A6DC0-2BD9-B545-B97E-A526A23E36B7}"/>
              </a:ext>
            </a:extLst>
          </p:cNvPr>
          <p:cNvPicPr>
            <a:picLocks noChangeAspect="1"/>
          </p:cNvPicPr>
          <p:nvPr/>
        </p:nvPicPr>
        <p:blipFill>
          <a:blip r:embed="rId4"/>
          <a:stretch>
            <a:fillRect/>
          </a:stretch>
        </p:blipFill>
        <p:spPr>
          <a:xfrm>
            <a:off x="5751518" y="807477"/>
            <a:ext cx="1381182" cy="1174004"/>
          </a:xfrm>
          <a:prstGeom prst="rect">
            <a:avLst/>
          </a:prstGeom>
        </p:spPr>
      </p:pic>
      <p:sp>
        <p:nvSpPr>
          <p:cNvPr id="8" name="Rectangle 7">
            <a:extLst>
              <a:ext uri="{FF2B5EF4-FFF2-40B4-BE49-F238E27FC236}">
                <a16:creationId xmlns:a16="http://schemas.microsoft.com/office/drawing/2014/main" id="{A8AEE54F-D46C-0048-8872-3CEA65C8BF85}"/>
              </a:ext>
            </a:extLst>
          </p:cNvPr>
          <p:cNvSpPr/>
          <p:nvPr/>
        </p:nvSpPr>
        <p:spPr>
          <a:xfrm>
            <a:off x="7961614" y="5983776"/>
            <a:ext cx="1766586" cy="246221"/>
          </a:xfrm>
          <a:prstGeom prst="rect">
            <a:avLst/>
          </a:prstGeom>
        </p:spPr>
        <p:txBody>
          <a:bodyPr wrap="square">
            <a:spAutoFit/>
          </a:bodyPr>
          <a:lstStyle/>
          <a:p>
            <a:r>
              <a:rPr lang="en-US" sz="1000" dirty="0"/>
              <a:t>Image reproduced from </a:t>
            </a:r>
            <a:r>
              <a:rPr lang="en-US" sz="1000" dirty="0">
                <a:hlinkClick r:id="rId5"/>
              </a:rPr>
              <a:t>here</a:t>
            </a:r>
            <a:r>
              <a:rPr lang="en-US" sz="1000" dirty="0"/>
              <a:t>.</a:t>
            </a:r>
          </a:p>
        </p:txBody>
      </p:sp>
    </p:spTree>
    <p:extLst>
      <p:ext uri="{BB962C8B-B14F-4D97-AF65-F5344CB8AC3E}">
        <p14:creationId xmlns:p14="http://schemas.microsoft.com/office/powerpoint/2010/main" val="273334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F44E-5580-43BC-ABB5-D3CAC69BEA6C}"/>
              </a:ext>
            </a:extLst>
          </p:cNvPr>
          <p:cNvSpPr>
            <a:spLocks noGrp="1"/>
          </p:cNvSpPr>
          <p:nvPr>
            <p:ph type="title"/>
          </p:nvPr>
        </p:nvSpPr>
        <p:spPr/>
        <p:txBody>
          <a:bodyPr/>
          <a:lstStyle/>
          <a:p>
            <a:r>
              <a:rPr lang="en-GB" dirty="0"/>
              <a:t>Tukey (1980)</a:t>
            </a:r>
          </a:p>
        </p:txBody>
      </p:sp>
      <p:sp>
        <p:nvSpPr>
          <p:cNvPr id="3" name="Content Placeholder 2">
            <a:extLst>
              <a:ext uri="{FF2B5EF4-FFF2-40B4-BE49-F238E27FC236}">
                <a16:creationId xmlns:a16="http://schemas.microsoft.com/office/drawing/2014/main" id="{6B00EBB0-C201-4A10-94AA-7CB90BEB9D0A}"/>
              </a:ext>
            </a:extLst>
          </p:cNvPr>
          <p:cNvSpPr>
            <a:spLocks noGrp="1"/>
          </p:cNvSpPr>
          <p:nvPr>
            <p:ph idx="1"/>
          </p:nvPr>
        </p:nvSpPr>
        <p:spPr>
          <a:xfrm>
            <a:off x="2152650" y="2234154"/>
            <a:ext cx="5187950" cy="3872733"/>
          </a:xfrm>
        </p:spPr>
        <p:txBody>
          <a:bodyPr>
            <a:noAutofit/>
          </a:bodyPr>
          <a:lstStyle/>
          <a:p>
            <a:pPr marL="0" indent="0">
              <a:buNone/>
            </a:pPr>
            <a:r>
              <a:rPr lang="en-GB" sz="2800" dirty="0"/>
              <a:t>“Exploratory data analysis is </a:t>
            </a:r>
            <a:r>
              <a:rPr lang="en-GB" sz="2800" b="1" dirty="0"/>
              <a:t>an attitude, a flexibility, and a reliance on display</a:t>
            </a:r>
            <a:r>
              <a:rPr lang="en-GB" sz="2800" dirty="0"/>
              <a:t>, NOT a bundle of techniques, and should be so taught.</a:t>
            </a:r>
          </a:p>
        </p:txBody>
      </p:sp>
      <p:sp>
        <p:nvSpPr>
          <p:cNvPr id="4" name="Slide Number Placeholder 3">
            <a:extLst>
              <a:ext uri="{FF2B5EF4-FFF2-40B4-BE49-F238E27FC236}">
                <a16:creationId xmlns:a16="http://schemas.microsoft.com/office/drawing/2014/main" id="{056845A0-3A14-4163-8598-46A0ED2B6DE2}"/>
              </a:ext>
            </a:extLst>
          </p:cNvPr>
          <p:cNvSpPr>
            <a:spLocks noGrp="1"/>
          </p:cNvSpPr>
          <p:nvPr>
            <p:ph type="sldNum" sz="quarter" idx="4"/>
          </p:nvPr>
        </p:nvSpPr>
        <p:spPr/>
        <p:txBody>
          <a:bodyPr/>
          <a:lstStyle/>
          <a:p>
            <a:fld id="{6998E55D-8E2A-4AFE-A61C-B5DBBB7761E7}" type="slidenum">
              <a:rPr lang="en-GB" smtClean="0"/>
              <a:pPr/>
              <a:t>9</a:t>
            </a:fld>
            <a:endParaRPr lang="en-GB"/>
          </a:p>
        </p:txBody>
      </p:sp>
      <p:pic>
        <p:nvPicPr>
          <p:cNvPr id="5" name="Picture 4">
            <a:extLst>
              <a:ext uri="{FF2B5EF4-FFF2-40B4-BE49-F238E27FC236}">
                <a16:creationId xmlns:a16="http://schemas.microsoft.com/office/drawing/2014/main" id="{B848647C-7ED5-6C41-853F-3B1A617E031D}"/>
              </a:ext>
            </a:extLst>
          </p:cNvPr>
          <p:cNvPicPr>
            <a:picLocks noChangeAspect="1"/>
          </p:cNvPicPr>
          <p:nvPr/>
        </p:nvPicPr>
        <p:blipFill>
          <a:blip r:embed="rId3"/>
          <a:stretch>
            <a:fillRect/>
          </a:stretch>
        </p:blipFill>
        <p:spPr>
          <a:xfrm>
            <a:off x="7584907" y="2035849"/>
            <a:ext cx="2520000" cy="3476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0527657"/>
      </p:ext>
    </p:extLst>
  </p:cSld>
  <p:clrMapOvr>
    <a:masterClrMapping/>
  </p:clrMapOvr>
</p:sld>
</file>

<file path=ppt/theme/theme1.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U" id="{5D1E861D-B668-5841-A8D8-7967894BB914}" vid="{9598D707-D61E-A347-854D-7B698F2F2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2: Text Only</Template>
  <TotalTime>2170</TotalTime>
  <Words>2839</Words>
  <Application>Microsoft Macintosh PowerPoint</Application>
  <PresentationFormat>Widescreen</PresentationFormat>
  <Paragraphs>363</Paragraphs>
  <Slides>57</Slides>
  <Notes>31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Courier New</vt:lpstr>
      <vt:lpstr>Slide 2: Text Only</vt:lpstr>
      <vt:lpstr>PowerPoint Presentation</vt:lpstr>
      <vt:lpstr>1. Introduction to the course</vt:lpstr>
      <vt:lpstr>Our plan for today</vt:lpstr>
      <vt:lpstr>Discussion homework 3</vt:lpstr>
      <vt:lpstr>Steps 3 and 4</vt:lpstr>
      <vt:lpstr>Exploratory data analysis</vt:lpstr>
      <vt:lpstr>The Data Science Workflow</vt:lpstr>
      <vt:lpstr>Tukey (1977)</vt:lpstr>
      <vt:lpstr>Tukey (1980)</vt:lpstr>
      <vt:lpstr>Hartwig &amp; Dearling (1979)</vt:lpstr>
      <vt:lpstr>Hartwig &amp; Dearling (1979)</vt:lpstr>
      <vt:lpstr>Data visualization</vt:lpstr>
      <vt:lpstr>What is data visualization?</vt:lpstr>
      <vt:lpstr>Anscombe’s Quartet</vt:lpstr>
      <vt:lpstr>Anscombe’s Quartet</vt:lpstr>
      <vt:lpstr>But…</vt:lpstr>
      <vt:lpstr>We use visualization twice (at least)</vt:lpstr>
      <vt:lpstr>Data visualization in EDA</vt:lpstr>
      <vt:lpstr>Data visualization in CDA</vt:lpstr>
      <vt:lpstr>Godfroid and Kim (2021)</vt:lpstr>
      <vt:lpstr>Historical perspective</vt:lpstr>
      <vt:lpstr>Statistical graphics have been around for many centuries.</vt:lpstr>
      <vt:lpstr>Beninger and Robyn (1978)</vt:lpstr>
      <vt:lpstr>18th century: How to represent State statistics?</vt:lpstr>
      <vt:lpstr>19th century: How to represent vital statistics?  </vt:lpstr>
      <vt:lpstr>19th century: How to represent vital statistics?  </vt:lpstr>
      <vt:lpstr>Age pyramids</vt:lpstr>
      <vt:lpstr>19-20th century: How to represent multivariate relationships?</vt:lpstr>
      <vt:lpstr>19-20th century: How to represent multivariate relationships?</vt:lpstr>
      <vt:lpstr>Some guiding principles</vt:lpstr>
      <vt:lpstr>Tufte (1983): Visual display of quantitative information</vt:lpstr>
      <vt:lpstr>Wainer (1984): How to display data badly </vt:lpstr>
      <vt:lpstr>Wainer (1984)</vt:lpstr>
      <vt:lpstr>Wainer (1984)</vt:lpstr>
      <vt:lpstr>Wainer (1984)</vt:lpstr>
      <vt:lpstr>Wainer (1984)</vt:lpstr>
      <vt:lpstr>Some common type of graphics</vt:lpstr>
      <vt:lpstr>Some common type of graphics</vt:lpstr>
      <vt:lpstr>Some common types of graphics</vt:lpstr>
      <vt:lpstr>A few practicalities</vt:lpstr>
      <vt:lpstr>Cost and use of color</vt:lpstr>
      <vt:lpstr>Clear labeling</vt:lpstr>
      <vt:lpstr>Selection of scale</vt:lpstr>
      <vt:lpstr>Same data, different range of y-axis</vt:lpstr>
      <vt:lpstr>Avoid duplication</vt:lpstr>
      <vt:lpstr>What do other people do?</vt:lpstr>
      <vt:lpstr>Examples: what can you plot?</vt:lpstr>
      <vt:lpstr>PowerPoint Presentation</vt:lpstr>
      <vt:lpstr>PowerPoint Presentation</vt:lpstr>
      <vt:lpstr>PowerPoint Presentation</vt:lpstr>
      <vt:lpstr>PowerPoint Presentation</vt:lpstr>
      <vt:lpstr>PowerPoint Presentation</vt:lpstr>
      <vt:lpstr>Practical: Data visualization</vt:lpstr>
      <vt:lpstr>Handout 4</vt:lpstr>
      <vt:lpstr>Handout 4: Web resources</vt:lpstr>
      <vt:lpstr>Placeholders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Ivory, Matthew</dc:creator>
  <cp:lastModifiedBy>Ivory, Matthew</cp:lastModifiedBy>
  <cp:revision>51</cp:revision>
  <dcterms:created xsi:type="dcterms:W3CDTF">2021-06-09T09:46:13Z</dcterms:created>
  <dcterms:modified xsi:type="dcterms:W3CDTF">2024-02-04T16:16:12Z</dcterms:modified>
</cp:coreProperties>
</file>